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g" ContentType="video/mpeg"/>
  <Default Extension="jpeg" ContentType="image/jpeg"/>
  <Default Extension="wmf" ContentType="image/x-wmf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4" r:id="rId2"/>
    <p:sldId id="290" r:id="rId3"/>
    <p:sldId id="285" r:id="rId4"/>
    <p:sldId id="278" r:id="rId5"/>
    <p:sldId id="281" r:id="rId6"/>
    <p:sldId id="280" r:id="rId7"/>
    <p:sldId id="293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A9A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61126" autoAdjust="0"/>
  </p:normalViewPr>
  <p:slideViewPr>
    <p:cSldViewPr snapToGrid="0">
      <p:cViewPr varScale="1">
        <p:scale>
          <a:sx n="42" d="100"/>
          <a:sy n="42" d="100"/>
        </p:scale>
        <p:origin x="1564" y="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6A4A6-15C8-4D9B-BB21-85EC58C9C290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127E0-0009-48B1-8E8D-D52DF9138D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943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27E0-0009-48B1-8E8D-D52DF9138D0A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011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26508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870970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374174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2145443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1108579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16265378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924668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2448222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045915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1438256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eriod"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27E0-0009-48B1-8E8D-D52DF9138D0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012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1353005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4067516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1874098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1143605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2464238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22468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4165928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27E0-0009-48B1-8E8D-D52DF9138D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432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27E0-0009-48B1-8E8D-D52DF9138D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83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127E0-0009-48B1-8E8D-D52DF9138D0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211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437782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1382545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406001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3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baseline="0" dirty="0"/>
          </a:p>
        </p:txBody>
      </p:sp>
    </p:spTree>
    <p:extLst>
      <p:ext uri="{BB962C8B-B14F-4D97-AF65-F5344CB8AC3E}">
        <p14:creationId xmlns:p14="http://schemas.microsoft.com/office/powerpoint/2010/main" val="3084222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92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32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86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710637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33C7C4-8240-1D49-B4A5-D3132FA3B8A4}"/>
              </a:ext>
            </a:extLst>
          </p:cNvPr>
          <p:cNvSpPr/>
          <p:nvPr userDrawn="1"/>
        </p:nvSpPr>
        <p:spPr>
          <a:xfrm>
            <a:off x="0" y="6129716"/>
            <a:ext cx="12191999" cy="728284"/>
          </a:xfrm>
          <a:prstGeom prst="rect">
            <a:avLst/>
          </a:prstGeom>
          <a:gradFill flip="none" rotWithShape="1">
            <a:gsLst>
              <a:gs pos="0">
                <a:srgbClr val="17336F"/>
              </a:gs>
              <a:gs pos="98000">
                <a:srgbClr val="FFFFFF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CE1C0-325D-C545-90BF-9D2CDBFE6C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1" y="6220611"/>
            <a:ext cx="1871215" cy="5001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6538F9-1918-2140-8578-3520B96E4B17}"/>
              </a:ext>
            </a:extLst>
          </p:cNvPr>
          <p:cNvSpPr/>
          <p:nvPr userDrawn="1"/>
        </p:nvSpPr>
        <p:spPr>
          <a:xfrm>
            <a:off x="-1" y="0"/>
            <a:ext cx="153641" cy="6860688"/>
          </a:xfrm>
          <a:prstGeom prst="rect">
            <a:avLst/>
          </a:prstGeom>
          <a:solidFill>
            <a:srgbClr val="163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2296392-260A-0E49-9E75-359D8CE71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36675" y="1943100"/>
            <a:ext cx="9367838" cy="35171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[add body or bullet text here]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E77B857-528E-7A4A-8169-ABCFFD72DC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36675" y="519113"/>
            <a:ext cx="4608513" cy="877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[Heading text]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326243" y="6328157"/>
            <a:ext cx="20361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17336F"/>
                </a:solidFill>
              </a:rPr>
              <a:t>qmul.ac.uk/spa</a:t>
            </a:r>
          </a:p>
        </p:txBody>
      </p:sp>
    </p:spTree>
    <p:extLst>
      <p:ext uri="{BB962C8B-B14F-4D97-AF65-F5344CB8AC3E}">
        <p14:creationId xmlns:p14="http://schemas.microsoft.com/office/powerpoint/2010/main" val="139214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966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813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16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35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628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769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26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24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D435D-8C40-4DFB-8B38-F0E96D876BE6}" type="datetimeFigureOut">
              <a:rPr lang="en-GB" smtClean="0"/>
              <a:t>20/11/2020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7A66E-176F-49B8-AE1D-6C10049943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937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4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.abcnews.com/images/US/HT_keplerbeautyshot_mm_160411_12x5_1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16183"/>
          <a:stretch/>
        </p:blipFill>
        <p:spPr bwMode="auto">
          <a:xfrm>
            <a:off x="-25400" y="0"/>
            <a:ext cx="1225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18364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Planet Hunting with Python Project Kick-Off 2020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102350" y="4200816"/>
            <a:ext cx="5918200" cy="240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Y</a:t>
            </a: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our </a:t>
            </a:r>
            <a:r>
              <a:rPr lang="en-GB" altLang="en-US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research project</a:t>
            </a:r>
          </a:p>
          <a:p>
            <a:pPr marL="74136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Stefanie Hurrell</a:t>
            </a:r>
            <a:endParaRPr lang="en-GB" altLang="en-US" b="1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  <a:p>
            <a:pPr marL="0" indent="0">
              <a:buClr>
                <a:srgbClr val="FFFFFF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Introduction to Exoplanets &amp; Kepler</a:t>
            </a:r>
          </a:p>
          <a:p>
            <a:pPr marL="741363" lvl="1" indent="-28416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Prof Richard Nelson</a:t>
            </a:r>
          </a:p>
          <a:p>
            <a:pPr marL="341313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altLang="en-US" b="1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</p:txBody>
      </p:sp>
      <p:pic>
        <p:nvPicPr>
          <p:cNvPr id="3074" name="Picture 2" descr="http://mcm2015.qmul.ac.uk/wp-content/uploads/2014/11/qmul_logo_whi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1" y="5403766"/>
            <a:ext cx="4564855" cy="121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7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pic>
        <p:nvPicPr>
          <p:cNvPr id="10" name="Untitled 20" descr="Untitled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42912"/>
            <a:ext cx="8534400" cy="48148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lative sizes of Solar System planets"/>
          <p:cNvSpPr txBox="1"/>
          <p:nvPr/>
        </p:nvSpPr>
        <p:spPr>
          <a:xfrm>
            <a:off x="3292349" y="5381387"/>
            <a:ext cx="5454902" cy="509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963" tIns="38963" rIns="38963" bIns="38963">
            <a:spAutoFit/>
          </a:bodyPr>
          <a:lstStyle>
            <a:lvl1pPr defTabSz="388937">
              <a:defRPr sz="1500">
                <a:solidFill>
                  <a:srgbClr val="FFFFFF"/>
                </a:solidFill>
              </a:defRPr>
            </a:lvl1pPr>
          </a:lstStyle>
          <a:p>
            <a:r>
              <a:rPr sz="2800">
                <a:solidFill>
                  <a:srgbClr val="002060"/>
                </a:solidFill>
              </a:rPr>
              <a:t>Relative sizes of Solar System planets</a:t>
            </a:r>
          </a:p>
        </p:txBody>
      </p:sp>
    </p:spTree>
    <p:extLst>
      <p:ext uri="{BB962C8B-B14F-4D97-AF65-F5344CB8AC3E}">
        <p14:creationId xmlns:p14="http://schemas.microsoft.com/office/powerpoint/2010/main" val="2462329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pic>
        <p:nvPicPr>
          <p:cNvPr id="5" name="Untitled 21" descr="Untitled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66" y="382457"/>
            <a:ext cx="9476791" cy="532707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3760961" y="928262"/>
            <a:ext cx="54703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The Sun is 1000 times more massive than Jupiter.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Its radius is 10 times larger than Jupiter’s</a:t>
            </a:r>
            <a:r>
              <a:rPr lang="en-GB" sz="2000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GB" sz="2000" dirty="0">
              <a:solidFill>
                <a:schemeClr val="bg1"/>
              </a:solidFill>
            </a:endParaRPr>
          </a:p>
          <a:p>
            <a:pPr algn="ctr" defTabSz="388937">
              <a:defRPr sz="1500">
                <a:solidFill>
                  <a:srgbClr val="FFFFFF"/>
                </a:solidFill>
              </a:defRPr>
            </a:pPr>
            <a:r>
              <a:rPr lang="en-GB" sz="2000" dirty="0"/>
              <a:t>Jupiter is 300 times more massive than </a:t>
            </a:r>
            <a:r>
              <a:rPr lang="en-GB" sz="2000" dirty="0" smtClean="0"/>
              <a:t>Earth.</a:t>
            </a:r>
          </a:p>
          <a:p>
            <a:pPr algn="ctr" defTabSz="388937">
              <a:defRPr sz="1500">
                <a:solidFill>
                  <a:srgbClr val="FFFFFF"/>
                </a:solidFill>
              </a:defRPr>
            </a:pPr>
            <a:r>
              <a:rPr lang="en-GB" sz="2000" dirty="0" smtClean="0"/>
              <a:t>Its </a:t>
            </a:r>
            <a:r>
              <a:rPr lang="en-GB" sz="2000" dirty="0"/>
              <a:t>radius is 11 times larger than </a:t>
            </a:r>
            <a:r>
              <a:rPr lang="en-GB" sz="2000" dirty="0" smtClean="0"/>
              <a:t>Earth’s.</a:t>
            </a:r>
          </a:p>
          <a:p>
            <a:pPr algn="ctr" defTabSz="388937">
              <a:defRPr sz="1500">
                <a:solidFill>
                  <a:srgbClr val="FFFFFF"/>
                </a:solidFill>
              </a:defRPr>
            </a:pPr>
            <a:endParaRPr lang="en-GB" sz="2000" dirty="0"/>
          </a:p>
          <a:p>
            <a:pPr algn="ctr" defTabSz="388937">
              <a:defRPr sz="1500">
                <a:solidFill>
                  <a:srgbClr val="FFFFFF"/>
                </a:solidFill>
              </a:defRPr>
            </a:pPr>
            <a:r>
              <a:rPr lang="en-GB" sz="2000" dirty="0"/>
              <a:t>Neptune is 17 times more massive than </a:t>
            </a:r>
            <a:r>
              <a:rPr lang="en-GB" sz="2000" dirty="0" smtClean="0"/>
              <a:t>Earth.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Its radius is 4 times larger than </a:t>
            </a:r>
            <a:r>
              <a:rPr lang="en-GB" sz="2000" dirty="0" smtClean="0"/>
              <a:t>Earth’s.</a:t>
            </a:r>
            <a:endParaRPr lang="en-GB" sz="2000" dirty="0"/>
          </a:p>
          <a:p>
            <a:pPr algn="ctr" defTabSz="388937">
              <a:defRPr sz="1500">
                <a:solidFill>
                  <a:srgbClr val="FFFFFF"/>
                </a:solidFill>
              </a:defRPr>
            </a:pPr>
            <a:endParaRPr lang="en-GB" sz="2000" dirty="0"/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3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63738" y="2450907"/>
            <a:ext cx="8896575" cy="1378698"/>
          </a:xfrm>
        </p:spPr>
        <p:txBody>
          <a:bodyPr>
            <a:normAutofit/>
          </a:bodyPr>
          <a:lstStyle/>
          <a:p>
            <a:r>
              <a:rPr lang="en-GB" sz="4800" dirty="0" smtClean="0"/>
              <a:t>Extrasolar Planetary Systems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991157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336675" y="519113"/>
            <a:ext cx="9488343" cy="877887"/>
          </a:xfrm>
        </p:spPr>
        <p:txBody>
          <a:bodyPr>
            <a:normAutofit/>
          </a:bodyPr>
          <a:lstStyle/>
          <a:p>
            <a:r>
              <a:rPr lang="en-GB" dirty="0" smtClean="0"/>
              <a:t>Planet finding and detection methods</a:t>
            </a:r>
            <a:endParaRPr lang="en-GB" dirty="0"/>
          </a:p>
        </p:txBody>
      </p:sp>
      <p:sp>
        <p:nvSpPr>
          <p:cNvPr id="5" name="We will consider two methods of detecting exoplanets:…"/>
          <p:cNvSpPr txBox="1">
            <a:spLocks noGrp="1"/>
          </p:cNvSpPr>
          <p:nvPr>
            <p:ph type="body" idx="4294967295"/>
          </p:nvPr>
        </p:nvSpPr>
        <p:spPr>
          <a:xfrm>
            <a:off x="1336675" y="1542473"/>
            <a:ext cx="8686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61975" indent="-561975">
              <a:spcBef>
                <a:spcPts val="400"/>
              </a:spcBef>
              <a:buNone/>
            </a:pPr>
            <a:r>
              <a:rPr sz="2400" dirty="0">
                <a:solidFill>
                  <a:srgbClr val="002060"/>
                </a:solidFill>
              </a:rPr>
              <a:t>  We will consider two methods of detecting exoplanets:</a:t>
            </a:r>
            <a:r>
              <a:rPr sz="2400" dirty="0"/>
              <a:t/>
            </a:r>
            <a:br>
              <a:rPr sz="2400" dirty="0"/>
            </a:br>
            <a:endParaRPr sz="2400" dirty="0"/>
          </a:p>
          <a:p>
            <a:pPr marL="0" indent="0">
              <a:spcBef>
                <a:spcPts val="400"/>
              </a:spcBef>
              <a:buClr>
                <a:srgbClr val="FFFF00"/>
              </a:buClr>
              <a:buNone/>
            </a:pPr>
            <a:r>
              <a:rPr lang="en-GB" sz="2400" dirty="0" err="1" smtClean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</a:rPr>
              <a:t>.   </a:t>
            </a:r>
            <a:r>
              <a:rPr sz="2400" dirty="0" smtClean="0">
                <a:solidFill>
                  <a:schemeClr val="accent1">
                    <a:lumMod val="75000"/>
                  </a:schemeClr>
                </a:solidFill>
              </a:rPr>
              <a:t>Radial 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velocity searches</a:t>
            </a:r>
            <a:br>
              <a:rPr sz="2400" dirty="0">
                <a:solidFill>
                  <a:schemeClr val="accent1">
                    <a:lumMod val="75000"/>
                  </a:schemeClr>
                </a:solidFill>
              </a:rPr>
            </a:br>
            <a:endParaRPr sz="2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spcBef>
                <a:spcPts val="400"/>
              </a:spcBef>
              <a:buClr>
                <a:srgbClr val="FFFF00"/>
              </a:buClr>
              <a:buNone/>
            </a:pPr>
            <a:r>
              <a:rPr lang="en-GB" sz="2400" dirty="0" smtClean="0">
                <a:solidFill>
                  <a:schemeClr val="accent1">
                    <a:lumMod val="75000"/>
                  </a:schemeClr>
                </a:solidFill>
              </a:rPr>
              <a:t>ii.  </a:t>
            </a:r>
            <a:r>
              <a:rPr sz="2400" dirty="0" smtClean="0">
                <a:solidFill>
                  <a:schemeClr val="accent1">
                    <a:lumMod val="75000"/>
                  </a:schemeClr>
                </a:solidFill>
              </a:rPr>
              <a:t>Transit </a:t>
            </a:r>
            <a:r>
              <a:rPr sz="2400" dirty="0">
                <a:solidFill>
                  <a:schemeClr val="accent1">
                    <a:lumMod val="75000"/>
                  </a:schemeClr>
                </a:solidFill>
              </a:rPr>
              <a:t>monitoring </a:t>
            </a:r>
            <a:r>
              <a:rPr sz="2000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sz="2000" dirty="0">
                <a:solidFill>
                  <a:srgbClr val="FFFF00"/>
                </a:solidFill>
              </a:rPr>
              <a:t/>
            </a:r>
            <a:br>
              <a:rPr sz="2000" dirty="0">
                <a:solidFill>
                  <a:srgbClr val="FFFF00"/>
                </a:solidFill>
              </a:rPr>
            </a:br>
            <a:endParaRPr sz="2000" dirty="0"/>
          </a:p>
          <a:p>
            <a:pPr marL="561975" indent="-561975">
              <a:spcBef>
                <a:spcPts val="400"/>
              </a:spcBef>
              <a:buNone/>
            </a:pPr>
            <a:r>
              <a:rPr sz="2000" dirty="0"/>
              <a:t>   </a:t>
            </a:r>
          </a:p>
          <a:p>
            <a:pPr marL="561975" indent="-561975">
              <a:spcBef>
                <a:spcPts val="400"/>
              </a:spcBef>
              <a:buNone/>
            </a:pPr>
            <a:r>
              <a:rPr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78468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336675" y="519113"/>
            <a:ext cx="6375689" cy="877887"/>
          </a:xfrm>
        </p:spPr>
        <p:txBody>
          <a:bodyPr>
            <a:normAutofit/>
          </a:bodyPr>
          <a:lstStyle/>
          <a:p>
            <a:r>
              <a:rPr lang="en-GB" dirty="0" smtClean="0"/>
              <a:t>Radial velocity method</a:t>
            </a:r>
            <a:endParaRPr lang="en-GB" dirty="0"/>
          </a:p>
        </p:txBody>
      </p:sp>
      <p:sp>
        <p:nvSpPr>
          <p:cNvPr id="5" name="When a planet orbits a star it causes the star to wobble back and forth because both the star and planet orbit their common centre of mass"/>
          <p:cNvSpPr txBox="1"/>
          <p:nvPr/>
        </p:nvSpPr>
        <p:spPr>
          <a:xfrm>
            <a:off x="2461346" y="1397000"/>
            <a:ext cx="7014432" cy="663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963" tIns="38963" rIns="38963" bIns="38963">
            <a:spAutoFit/>
          </a:bodyPr>
          <a:lstStyle/>
          <a:p>
            <a:pPr defTabSz="388937">
              <a:defRPr sz="1500">
                <a:solidFill>
                  <a:srgbClr val="FFFFFF"/>
                </a:solidFill>
              </a:defRPr>
            </a:pPr>
            <a:r>
              <a:rPr sz="1900">
                <a:solidFill>
                  <a:srgbClr val="002060"/>
                </a:solidFill>
              </a:rPr>
              <a:t>When a planet orbits a star it causes the star to wobble back and forth</a:t>
            </a:r>
            <a:br>
              <a:rPr sz="1900">
                <a:solidFill>
                  <a:srgbClr val="002060"/>
                </a:solidFill>
              </a:rPr>
            </a:br>
            <a:r>
              <a:rPr sz="1900">
                <a:solidFill>
                  <a:srgbClr val="002060"/>
                </a:solidFill>
              </a:rPr>
              <a:t>because both the star and planet orbit their common centre of mass</a:t>
            </a:r>
          </a:p>
        </p:txBody>
      </p:sp>
      <p:sp>
        <p:nvSpPr>
          <p:cNvPr id="6" name="Looking down on planet and star"/>
          <p:cNvSpPr txBox="1"/>
          <p:nvPr/>
        </p:nvSpPr>
        <p:spPr>
          <a:xfrm>
            <a:off x="2755034" y="5321300"/>
            <a:ext cx="2627526" cy="30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963" tIns="38963" rIns="38963" bIns="38963">
            <a:spAutoFit/>
          </a:bodyPr>
          <a:lstStyle>
            <a:lvl1pPr defTabSz="388937">
              <a:defRPr sz="1500">
                <a:solidFill>
                  <a:srgbClr val="FFFFFF"/>
                </a:solidFill>
              </a:defRPr>
            </a:lvl1pPr>
          </a:lstStyle>
          <a:p>
            <a:r>
              <a:rPr>
                <a:solidFill>
                  <a:srgbClr val="002060"/>
                </a:solidFill>
              </a:rPr>
              <a:t>Looking down on planet and star</a:t>
            </a:r>
          </a:p>
        </p:txBody>
      </p:sp>
      <p:sp>
        <p:nvSpPr>
          <p:cNvPr id="7" name="Looking at planet and star edge-on"/>
          <p:cNvSpPr txBox="1"/>
          <p:nvPr/>
        </p:nvSpPr>
        <p:spPr>
          <a:xfrm>
            <a:off x="6768234" y="5321300"/>
            <a:ext cx="2781991" cy="540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963" tIns="38963" rIns="38963" bIns="38963">
            <a:spAutoFit/>
          </a:bodyPr>
          <a:lstStyle/>
          <a:p>
            <a:pPr defTabSz="388937">
              <a:defRPr sz="1500">
                <a:solidFill>
                  <a:srgbClr val="FFFFFF"/>
                </a:solidFill>
              </a:defRPr>
            </a:pPr>
            <a:r>
              <a:rPr>
                <a:solidFill>
                  <a:srgbClr val="002060"/>
                </a:solidFill>
              </a:rPr>
              <a:t>Looking at planet and star edge-on</a:t>
            </a:r>
            <a:br>
              <a:rPr>
                <a:solidFill>
                  <a:srgbClr val="002060"/>
                </a:solidFill>
              </a:rPr>
            </a:br>
            <a:endParaRPr>
              <a:solidFill>
                <a:srgbClr val="002060"/>
              </a:solidFill>
            </a:endParaRPr>
          </a:p>
        </p:txBody>
      </p:sp>
      <p:pic>
        <p:nvPicPr>
          <p:cNvPr id="8" name="Doppspec-above.gif" descr="Doppspec-above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13709" y="2187575"/>
            <a:ext cx="3810000" cy="3086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Dopspec-inline.gif" descr="Dopspec-inline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09" y="2187575"/>
            <a:ext cx="3810000" cy="3086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24200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pic>
        <p:nvPicPr>
          <p:cNvPr id="5" name="Stellar_Wobble" descr="Stellar_Wobble">
            <a:extLst>
              <a:ext uri="{FF2B5EF4-FFF2-40B4-BE49-F238E27FC236}">
                <a16:creationId xmlns:a16="http://schemas.microsoft.com/office/drawing/2014/main" id="{6A4EC818-9DF0-0941-ABB7-58676DD2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50" y="235528"/>
            <a:ext cx="5794375" cy="438943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B049F4-FBBF-944D-B0FC-01B8CA0F8F1D}"/>
              </a:ext>
            </a:extLst>
          </p:cNvPr>
          <p:cNvSpPr/>
          <p:nvPr/>
        </p:nvSpPr>
        <p:spPr>
          <a:xfrm>
            <a:off x="2854320" y="4829350"/>
            <a:ext cx="63850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88937">
              <a:defRPr sz="1500">
                <a:solidFill>
                  <a:srgbClr val="FFFFFF"/>
                </a:solidFill>
              </a:defRPr>
            </a:pPr>
            <a:r>
              <a:rPr lang="en-GB" sz="1800" dirty="0">
                <a:solidFill>
                  <a:srgbClr val="002060"/>
                </a:solidFill>
              </a:rPr>
              <a:t>As star moves towards observer, starlight is blue-shifted</a:t>
            </a:r>
          </a:p>
          <a:p>
            <a:pPr algn="ctr" defTabSz="388937">
              <a:defRPr sz="1500">
                <a:solidFill>
                  <a:srgbClr val="FFFFFF"/>
                </a:solidFill>
              </a:defRPr>
            </a:pPr>
            <a:r>
              <a:rPr lang="en-GB" sz="1800" dirty="0">
                <a:solidFill>
                  <a:srgbClr val="002060"/>
                </a:solidFill>
              </a:rPr>
              <a:t>As it recedes the starlight is red-shifted</a:t>
            </a:r>
            <a:br>
              <a:rPr lang="en-GB" sz="1800" dirty="0">
                <a:solidFill>
                  <a:srgbClr val="002060"/>
                </a:solidFill>
              </a:rPr>
            </a:br>
            <a:r>
              <a:rPr lang="en-GB" sz="1800" dirty="0">
                <a:solidFill>
                  <a:srgbClr val="002060"/>
                </a:solidFill>
              </a:rPr>
              <a:t>Astronomers detect the red- and blue-shifted light </a:t>
            </a:r>
            <a:r>
              <a:rPr lang="en-GB" sz="1800" dirty="0">
                <a:solidFill>
                  <a:srgbClr val="002060"/>
                </a:solidFill>
                <a:latin typeface="Symbol"/>
                <a:ea typeface="Symbol"/>
                <a:cs typeface="Symbol"/>
                <a:sym typeface="Symbol"/>
              </a:rPr>
              <a:t>Þ</a:t>
            </a:r>
            <a:r>
              <a:rPr lang="en-GB" sz="1800" dirty="0">
                <a:solidFill>
                  <a:srgbClr val="002060"/>
                </a:solidFill>
              </a:rPr>
              <a:t> </a:t>
            </a:r>
            <a:r>
              <a:rPr lang="en-GB" sz="1800" dirty="0" smtClean="0">
                <a:solidFill>
                  <a:schemeClr val="accent1">
                    <a:lumMod val="75000"/>
                  </a:schemeClr>
                </a:solidFill>
              </a:rPr>
              <a:t>planet! </a:t>
            </a:r>
            <a:endParaRPr lang="en-GB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82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pic>
        <p:nvPicPr>
          <p:cNvPr id="5" name="DopplerMethod_Macu_Video_ESO.mpg" descr="DopplerMethod_Macu_Video_ESO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5672" y="477765"/>
            <a:ext cx="9144000" cy="51435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07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2" y="0"/>
            <a:ext cx="12071928" cy="62504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2039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5" name="Slide Number"/>
          <p:cNvSpPr txBox="1">
            <a:spLocks/>
          </p:cNvSpPr>
          <p:nvPr/>
        </p:nvSpPr>
        <p:spPr>
          <a:xfrm>
            <a:off x="7550728" y="5140036"/>
            <a:ext cx="1905000" cy="2619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" name="Picture 3" descr="Picture 3"/>
          <p:cNvPicPr>
            <a:picLocks noChangeAspect="1"/>
          </p:cNvPicPr>
          <p:nvPr/>
        </p:nvPicPr>
        <p:blipFill>
          <a:blip r:embed="rId3"/>
          <a:srcRect l="1792" b="4570"/>
          <a:stretch>
            <a:fillRect/>
          </a:stretch>
        </p:blipFill>
        <p:spPr>
          <a:xfrm>
            <a:off x="2621611" y="710910"/>
            <a:ext cx="6005442" cy="422668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4"/>
          <p:cNvSpPr/>
          <p:nvPr/>
        </p:nvSpPr>
        <p:spPr>
          <a:xfrm>
            <a:off x="3969328" y="2015836"/>
            <a:ext cx="381000" cy="220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Rectangle 13"/>
          <p:cNvSpPr/>
          <p:nvPr/>
        </p:nvSpPr>
        <p:spPr>
          <a:xfrm>
            <a:off x="4807528" y="1558636"/>
            <a:ext cx="304800" cy="220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" name="Rectangle 14"/>
          <p:cNvSpPr/>
          <p:nvPr/>
        </p:nvSpPr>
        <p:spPr>
          <a:xfrm>
            <a:off x="5112328" y="1406236"/>
            <a:ext cx="457200" cy="220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" name="Rectangle 15"/>
          <p:cNvSpPr/>
          <p:nvPr/>
        </p:nvSpPr>
        <p:spPr>
          <a:xfrm>
            <a:off x="5569528" y="1406236"/>
            <a:ext cx="457200" cy="220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" name="Rectangle 16"/>
          <p:cNvSpPr/>
          <p:nvPr/>
        </p:nvSpPr>
        <p:spPr>
          <a:xfrm>
            <a:off x="6255328" y="1253836"/>
            <a:ext cx="457200" cy="220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" name="Rectangle 17"/>
          <p:cNvSpPr/>
          <p:nvPr/>
        </p:nvSpPr>
        <p:spPr>
          <a:xfrm>
            <a:off x="6712528" y="1406236"/>
            <a:ext cx="762000" cy="220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" name="Rectangle 18"/>
          <p:cNvSpPr/>
          <p:nvPr/>
        </p:nvSpPr>
        <p:spPr>
          <a:xfrm>
            <a:off x="7679244" y="1820572"/>
            <a:ext cx="762001" cy="22098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6" name="Group 24"/>
          <p:cNvGrpSpPr/>
          <p:nvPr/>
        </p:nvGrpSpPr>
        <p:grpSpPr>
          <a:xfrm>
            <a:off x="2457637" y="4875609"/>
            <a:ext cx="1371601" cy="924637"/>
            <a:chOff x="0" y="0"/>
            <a:chExt cx="1371600" cy="924636"/>
          </a:xfrm>
        </p:grpSpPr>
        <p:pic>
          <p:nvPicPr>
            <p:cNvPr id="17" name="Picture 4" descr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112593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04" y="315036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Picture 6" descr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59" y="-1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Picture 7" descr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00" y="278072"/>
              <a:ext cx="914400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10235"/>
              <a:ext cx="914400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2" name="Group 11"/>
          <p:cNvGrpSpPr/>
          <p:nvPr/>
        </p:nvGrpSpPr>
        <p:grpSpPr>
          <a:xfrm>
            <a:off x="3359727" y="4954170"/>
            <a:ext cx="1219201" cy="914401"/>
            <a:chOff x="0" y="0"/>
            <a:chExt cx="1219200" cy="914400"/>
          </a:xfrm>
        </p:grpSpPr>
        <p:pic>
          <p:nvPicPr>
            <p:cNvPr id="23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52400"/>
              <a:ext cx="914400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304800"/>
              <a:ext cx="914400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" name="Group 23"/>
          <p:cNvGrpSpPr/>
          <p:nvPr/>
        </p:nvGrpSpPr>
        <p:grpSpPr>
          <a:xfrm>
            <a:off x="4487049" y="4860711"/>
            <a:ext cx="1187549" cy="855460"/>
            <a:chOff x="0" y="0"/>
            <a:chExt cx="1187547" cy="855459"/>
          </a:xfrm>
        </p:grpSpPr>
        <p:pic>
          <p:nvPicPr>
            <p:cNvPr id="27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14400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48" y="245859"/>
              <a:ext cx="914400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" name="Group 12"/>
          <p:cNvGrpSpPr/>
          <p:nvPr/>
        </p:nvGrpSpPr>
        <p:grpSpPr>
          <a:xfrm>
            <a:off x="4852450" y="4896536"/>
            <a:ext cx="1090685" cy="842750"/>
            <a:chOff x="0" y="0"/>
            <a:chExt cx="1090684" cy="842748"/>
          </a:xfrm>
        </p:grpSpPr>
        <p:pic>
          <p:nvPicPr>
            <p:cNvPr id="30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33149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65" y="93828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284" y="0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" name="Group 20"/>
          <p:cNvGrpSpPr/>
          <p:nvPr/>
        </p:nvGrpSpPr>
        <p:grpSpPr>
          <a:xfrm>
            <a:off x="6341763" y="4908417"/>
            <a:ext cx="1513765" cy="756314"/>
            <a:chOff x="0" y="0"/>
            <a:chExt cx="1513764" cy="756312"/>
          </a:xfrm>
        </p:grpSpPr>
        <p:pic>
          <p:nvPicPr>
            <p:cNvPr id="34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3190" y="120554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363" y="146712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7" name="Group 22"/>
          <p:cNvGrpSpPr/>
          <p:nvPr/>
        </p:nvGrpSpPr>
        <p:grpSpPr>
          <a:xfrm>
            <a:off x="7181669" y="4832391"/>
            <a:ext cx="1934569" cy="914401"/>
            <a:chOff x="0" y="0"/>
            <a:chExt cx="1934567" cy="914400"/>
          </a:xfrm>
        </p:grpSpPr>
        <p:pic>
          <p:nvPicPr>
            <p:cNvPr id="38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192206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9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942" y="43217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542" y="209266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258" y="218363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942" y="-1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4452" y="304800"/>
              <a:ext cx="914401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693" y="192206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0167" y="304800"/>
              <a:ext cx="914401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" name="Rectangle 53"/>
          <p:cNvSpPr/>
          <p:nvPr/>
        </p:nvSpPr>
        <p:spPr>
          <a:xfrm>
            <a:off x="3664528" y="2015836"/>
            <a:ext cx="381000" cy="2209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47" name="Group 54"/>
          <p:cNvGrpSpPr/>
          <p:nvPr/>
        </p:nvGrpSpPr>
        <p:grpSpPr>
          <a:xfrm>
            <a:off x="5333535" y="4977285"/>
            <a:ext cx="1219201" cy="914401"/>
            <a:chOff x="0" y="0"/>
            <a:chExt cx="1219200" cy="914400"/>
          </a:xfrm>
        </p:grpSpPr>
        <p:pic>
          <p:nvPicPr>
            <p:cNvPr id="48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-1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2400" y="152400"/>
              <a:ext cx="914400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" name="Picture 9" descr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" y="304800"/>
              <a:ext cx="914400" cy="60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" name="Group 59"/>
          <p:cNvGrpSpPr/>
          <p:nvPr/>
        </p:nvGrpSpPr>
        <p:grpSpPr>
          <a:xfrm>
            <a:off x="8113127" y="4774373"/>
            <a:ext cx="1371601" cy="924637"/>
            <a:chOff x="0" y="0"/>
            <a:chExt cx="1371600" cy="924636"/>
          </a:xfrm>
        </p:grpSpPr>
        <p:pic>
          <p:nvPicPr>
            <p:cNvPr id="52" name="Picture 4" descr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112593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" name="Picture 5" descr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04" y="315036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" name="Picture 6" descr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259" y="-1"/>
              <a:ext cx="914401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" name="Picture 7" descr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00" y="278072"/>
              <a:ext cx="914400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" name="Picture 8" descr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10235"/>
              <a:ext cx="914400" cy="609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" name="Rectangle 65"/>
          <p:cNvSpPr/>
          <p:nvPr/>
        </p:nvSpPr>
        <p:spPr>
          <a:xfrm>
            <a:off x="3934891" y="985963"/>
            <a:ext cx="609601" cy="5931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75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9" grpId="0" animBg="1" advAuto="0"/>
      <p:bldP spid="10" grpId="0" animBg="1" advAuto="0"/>
      <p:bldP spid="12" grpId="0" animBg="1" advAuto="0"/>
      <p:bldP spid="13" grpId="0" animBg="1" advAuto="0"/>
      <p:bldP spid="14" grpId="0" animBg="1" advAuto="0"/>
      <p:bldP spid="16" grpId="0" advAuto="0"/>
      <p:bldP spid="22" grpId="0" advAuto="0"/>
      <p:bldP spid="26" grpId="0" advAuto="0"/>
      <p:bldP spid="29" grpId="0" advAuto="0"/>
      <p:bldP spid="33" grpId="0" advAuto="0"/>
      <p:bldP spid="37" grpId="0" advAuto="0"/>
      <p:bldP spid="46" grpId="0" animBg="1" advAuto="0"/>
      <p:bldP spid="47" grpId="0" advAuto="0"/>
      <p:bldP spid="51" grpId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336675" y="519113"/>
            <a:ext cx="10781434" cy="877887"/>
          </a:xfrm>
        </p:spPr>
        <p:txBody>
          <a:bodyPr>
            <a:normAutofit/>
          </a:bodyPr>
          <a:lstStyle/>
          <a:p>
            <a:r>
              <a:rPr lang="en-GB" sz="3200" dirty="0" smtClean="0"/>
              <a:t>51 </a:t>
            </a:r>
            <a:r>
              <a:rPr lang="en-GB" sz="3200" dirty="0" err="1" smtClean="0"/>
              <a:t>Pegasi</a:t>
            </a:r>
            <a:r>
              <a:rPr lang="en-GB" sz="3200" dirty="0" smtClean="0"/>
              <a:t> b – the first exoplanet to be discovered</a:t>
            </a:r>
            <a:endParaRPr lang="en-GB" sz="3200" dirty="0"/>
          </a:p>
        </p:txBody>
      </p:sp>
      <p:sp>
        <p:nvSpPr>
          <p:cNvPr id="5" name="Slide Number"/>
          <p:cNvSpPr txBox="1">
            <a:spLocks/>
          </p:cNvSpPr>
          <p:nvPr/>
        </p:nvSpPr>
        <p:spPr>
          <a:xfrm>
            <a:off x="8285761" y="5557471"/>
            <a:ext cx="1326984" cy="21115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66" y="4368659"/>
            <a:ext cx="7370930" cy="1599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66" y="1524619"/>
            <a:ext cx="3312657" cy="2348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NobelPrize.png" descr="NobelPriz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392" y="1548998"/>
            <a:ext cx="3607108" cy="217259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2235200" y="1237673"/>
            <a:ext cx="240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2060"/>
                </a:solidFill>
              </a:rPr>
              <a:t>November 1995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73455" y="4614842"/>
            <a:ext cx="6096000" cy="8679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Michel Mayor</a:t>
            </a:r>
            <a:endParaRPr lang="en-GB" sz="3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en-GB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Didier </a:t>
            </a:r>
            <a:r>
              <a:rPr lang="en-GB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Queloz</a:t>
            </a:r>
            <a:endParaRPr lang="en-GB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81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.abcnews.com/images/US/HT_keplerbeautyshot_mm_160411_12x5_1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16183"/>
          <a:stretch/>
        </p:blipFill>
        <p:spPr bwMode="auto">
          <a:xfrm>
            <a:off x="-25400" y="0"/>
            <a:ext cx="1225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860" y="0"/>
            <a:ext cx="1139214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What is </a:t>
            </a:r>
            <a:r>
              <a:rPr lang="en-GB" dirty="0" err="1" smtClean="0">
                <a:solidFill>
                  <a:schemeClr val="bg1"/>
                </a:solidFill>
              </a:rPr>
              <a:t>PRiSE</a:t>
            </a:r>
            <a:r>
              <a:rPr lang="en-GB" dirty="0" smtClean="0">
                <a:solidFill>
                  <a:schemeClr val="bg1"/>
                </a:solidFill>
              </a:rPr>
              <a:t>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534838" y="1325563"/>
            <a:ext cx="11485712" cy="5281153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FFFF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Physics Research in School Environments</a:t>
            </a:r>
          </a:p>
          <a:p>
            <a:pPr marL="79851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Proper research done by you!</a:t>
            </a:r>
          </a:p>
          <a:p>
            <a:pPr marL="79851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Extension of the physics you do in school</a:t>
            </a:r>
          </a:p>
          <a:p>
            <a:pPr marL="79851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Work with a Queen Mary university researcher</a:t>
            </a:r>
          </a:p>
          <a:p>
            <a:pPr marL="79851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altLang="en-US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  <a:p>
            <a:pPr marL="0" indent="0">
              <a:buClr>
                <a:srgbClr val="FFFFFF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What happens during </a:t>
            </a:r>
            <a:r>
              <a:rPr lang="en-GB" altLang="en-US" b="1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PRiSE</a:t>
            </a: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?</a:t>
            </a:r>
            <a:endParaRPr lang="en-GB" altLang="en-US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  <a:p>
            <a:pPr marL="79851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You work on your project in small groups</a:t>
            </a:r>
          </a:p>
          <a:p>
            <a:pPr marL="79851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Supported by your teacher</a:t>
            </a:r>
          </a:p>
          <a:p>
            <a:pPr marL="79851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You meet with your Queen Mary academic during the year (at least twice)</a:t>
            </a:r>
          </a:p>
          <a:p>
            <a:pPr marL="79851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You can choose to present your results at our closing celebration in March</a:t>
            </a:r>
            <a:endParaRPr lang="en-GB" altLang="en-US" b="1" dirty="0">
              <a:solidFill>
                <a:schemeClr val="accent1">
                  <a:lumMod val="40000"/>
                  <a:lumOff val="6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  <a:p>
            <a:pPr marL="798513" lvl="1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altLang="en-US" b="1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  <a:p>
            <a:pPr marL="457200" lvl="1" indent="0">
              <a:buClr>
                <a:srgbClr val="FFFFFF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altLang="en-US" b="1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  <a:p>
            <a:pPr marL="457200" lvl="1" indent="0">
              <a:buClr>
                <a:srgbClr val="FFFFFF"/>
              </a:buClr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altLang="en-US" b="1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  <a:p>
            <a:pPr lvl="1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altLang="en-US" dirty="0" smtClean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  <a:p>
            <a:pPr marL="341313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altLang="en-US" b="1" dirty="0" smtClean="0">
              <a:solidFill>
                <a:schemeClr val="accent1">
                  <a:lumMod val="40000"/>
                  <a:lumOff val="60000"/>
                </a:schemeClr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593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The transit method</a:t>
            </a:r>
            <a:endParaRPr lang="en-GB" dirty="0"/>
          </a:p>
        </p:txBody>
      </p:sp>
      <p:pic>
        <p:nvPicPr>
          <p:cNvPr id="6" name="/Users/rpn/Goldsmiths2010/v0138b2.mpg" descr="/Users/rpn/Goldsmiths2010/v0138b2.mpg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7266" y="1420960"/>
            <a:ext cx="4064000" cy="30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For ‘edge-on’ planet systems the transit method detects the apparent dimming of the star as the planet passes between star and observer  during each orbit"/>
          <p:cNvSpPr txBox="1"/>
          <p:nvPr/>
        </p:nvSpPr>
        <p:spPr>
          <a:xfrm>
            <a:off x="5809672" y="1575669"/>
            <a:ext cx="5030788" cy="1248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963" tIns="38963" rIns="38963" bIns="38963">
            <a:spAutoFit/>
          </a:bodyPr>
          <a:lstStyle/>
          <a:p>
            <a:pPr defTabSz="388937">
              <a:defRPr sz="1500">
                <a:solidFill>
                  <a:srgbClr val="FFFFFF"/>
                </a:solidFill>
              </a:defRPr>
            </a:pPr>
            <a:r>
              <a:rPr sz="1900" dirty="0">
                <a:solidFill>
                  <a:srgbClr val="002060"/>
                </a:solidFill>
              </a:rPr>
              <a:t>For ‘edge-on’ planet systems the </a:t>
            </a:r>
            <a:r>
              <a:rPr sz="1900" dirty="0">
                <a:solidFill>
                  <a:schemeClr val="accent1">
                    <a:lumMod val="75000"/>
                  </a:schemeClr>
                </a:solidFill>
              </a:rPr>
              <a:t>transit method </a:t>
            </a:r>
            <a:r>
              <a:rPr sz="1900" dirty="0">
                <a:solidFill>
                  <a:srgbClr val="002060"/>
                </a:solidFill>
              </a:rPr>
              <a:t>detects the apparent dimming of the star as the planet passes between star and observer </a:t>
            </a:r>
            <a:br>
              <a:rPr sz="1900" dirty="0">
                <a:solidFill>
                  <a:srgbClr val="002060"/>
                </a:solidFill>
              </a:rPr>
            </a:br>
            <a:r>
              <a:rPr sz="1900" dirty="0">
                <a:solidFill>
                  <a:srgbClr val="002060"/>
                </a:solidFill>
              </a:rPr>
              <a:t>during each orbit</a:t>
            </a:r>
          </a:p>
        </p:txBody>
      </p:sp>
      <p:sp>
        <p:nvSpPr>
          <p:cNvPr id="8" name="From radial velocity measurement can determine planet mass…"/>
          <p:cNvSpPr txBox="1"/>
          <p:nvPr/>
        </p:nvSpPr>
        <p:spPr>
          <a:xfrm>
            <a:off x="1336675" y="4627805"/>
            <a:ext cx="7745017" cy="149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963" tIns="38963" rIns="38963" bIns="38963">
            <a:spAutoFit/>
          </a:bodyPr>
          <a:lstStyle/>
          <a:p>
            <a:pPr defTabSz="388937">
              <a:defRPr sz="1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From radial velocity measurement can determine planet 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mass</a:t>
            </a:r>
          </a:p>
          <a:p>
            <a:pPr defTabSz="388937">
              <a:defRPr sz="18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>From transit can determine planet 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radius</a:t>
            </a:r>
            <a:r>
              <a:rPr dirty="0">
                <a:solidFill>
                  <a:srgbClr val="002060"/>
                </a:solidFill>
              </a:rPr>
              <a:t>  </a:t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chemeClr val="accent1">
                    <a:lumMod val="75000"/>
                  </a:schemeClr>
                </a:solidFill>
              </a:rPr>
              <a:t>If we know mass &amp; radius  </a:t>
            </a:r>
            <a:r>
              <a:rPr dirty="0">
                <a:solidFill>
                  <a:schemeClr val="accent1">
                    <a:lumMod val="75000"/>
                  </a:schemeClr>
                </a:solidFill>
                <a:latin typeface="Symbol"/>
                <a:ea typeface="Symbol"/>
                <a:cs typeface="Symbol"/>
                <a:sym typeface="Symbol"/>
              </a:rPr>
              <a:t>®   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average density  </a:t>
            </a:r>
            <a:r>
              <a:rPr dirty="0">
                <a:solidFill>
                  <a:schemeClr val="accent1">
                    <a:lumMod val="75000"/>
                  </a:schemeClr>
                </a:solidFill>
                <a:latin typeface="Symbol"/>
                <a:ea typeface="Symbol"/>
                <a:cs typeface="Symbol"/>
                <a:sym typeface="Symbol"/>
              </a:rPr>
              <a:t>®  </a:t>
            </a:r>
            <a:r>
              <a:rPr dirty="0">
                <a:solidFill>
                  <a:schemeClr val="accent1">
                    <a:lumMod val="75000"/>
                  </a:schemeClr>
                </a:solidFill>
              </a:rPr>
              <a:t>chemical composition</a:t>
            </a:r>
          </a:p>
        </p:txBody>
      </p:sp>
    </p:spTree>
    <p:extLst>
      <p:ext uri="{BB962C8B-B14F-4D97-AF65-F5344CB8AC3E}">
        <p14:creationId xmlns:p14="http://schemas.microsoft.com/office/powerpoint/2010/main" val="29096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85693" y="386918"/>
            <a:ext cx="4608513" cy="877887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The Kepler mission</a:t>
            </a:r>
            <a:endParaRPr lang="en-GB" dirty="0"/>
          </a:p>
        </p:txBody>
      </p:sp>
      <p:pic>
        <p:nvPicPr>
          <p:cNvPr id="5" name="Kepler_space_telescope_shortly_after_the_assembly_to_the_third_stage.jpg" descr="Kepler_space_telescope_shortly_after_the_assembly_to_the_third_sta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295" y="1015278"/>
            <a:ext cx="3448050" cy="5149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ithoArtKepler2-full.jpg" descr="LithoArtKepler2-full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3746" y="1015278"/>
            <a:ext cx="4437063" cy="27305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Launched 7th March 2009 - in Earth-trailing orbit  Transit monitoring of 150,000 stars  4696 planet candidates including 2280 confirmed planets…"/>
          <p:cNvSpPr txBox="1"/>
          <p:nvPr/>
        </p:nvSpPr>
        <p:spPr>
          <a:xfrm>
            <a:off x="4913745" y="3931769"/>
            <a:ext cx="6603999" cy="2156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963" tIns="38963" rIns="38963" bIns="38963">
            <a:spAutoFit/>
          </a:bodyPr>
          <a:lstStyle/>
          <a:p>
            <a:pPr defTabSz="388937">
              <a:defRPr sz="15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Launched 7</a:t>
            </a:r>
            <a:r>
              <a:rPr baseline="30000" dirty="0">
                <a:solidFill>
                  <a:srgbClr val="002060"/>
                </a:solidFill>
              </a:rPr>
              <a:t>th</a:t>
            </a:r>
            <a:r>
              <a:rPr dirty="0">
                <a:solidFill>
                  <a:srgbClr val="002060"/>
                </a:solidFill>
              </a:rPr>
              <a:t> March 2009 - in Earth-trailing orbit</a:t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>Transit monitoring of 150,000 stars</a:t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>4696 planet candidates including</a:t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>2280 confirmed planets</a:t>
            </a:r>
            <a:br>
              <a:rPr dirty="0">
                <a:solidFill>
                  <a:srgbClr val="002060"/>
                </a:solidFill>
              </a:rPr>
            </a:br>
            <a:endParaRPr dirty="0">
              <a:solidFill>
                <a:srgbClr val="002060"/>
              </a:solidFill>
            </a:endParaRPr>
          </a:p>
          <a:p>
            <a:pPr defTabSz="388937">
              <a:defRPr sz="1500"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– but spacecraft pointing broke-down in May 2014</a:t>
            </a:r>
            <a:br>
              <a:rPr dirty="0">
                <a:solidFill>
                  <a:srgbClr val="002060"/>
                </a:solidFill>
              </a:rPr>
            </a:br>
            <a:endParaRPr dirty="0">
              <a:solidFill>
                <a:srgbClr val="002060"/>
              </a:solidFill>
            </a:endParaRPr>
          </a:p>
        </p:txBody>
      </p:sp>
      <p:pic>
        <p:nvPicPr>
          <p:cNvPr id="8" name="/Users/rpn/YouTubeDowloads/Kepler's Orbit Around The Sun [720p].mov" descr="/Users/rpn/YouTubeDowloads/Kepler's Orbit Around The Sun [720p]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1515" y="1015278"/>
            <a:ext cx="8995358" cy="5149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sad-smiley.png" descr="sad-smiley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6858" y="5526840"/>
            <a:ext cx="388938" cy="3889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832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0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8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MilkyWay-Kepler-cRoberts-1-full" descr="MilkyWay-Kepler-cRoberts-1-ful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91" y="251257"/>
            <a:ext cx="9151938" cy="514985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Kepler stared continuously at the same region of the sky in the constellation Cygnus for approximately 4 years"/>
          <p:cNvSpPr txBox="1"/>
          <p:nvPr/>
        </p:nvSpPr>
        <p:spPr>
          <a:xfrm>
            <a:off x="1336675" y="5481782"/>
            <a:ext cx="6409381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388937">
              <a:defRPr sz="1500">
                <a:solidFill>
                  <a:srgbClr val="FFFFFF"/>
                </a:solidFill>
              </a:defRPr>
            </a:pPr>
            <a:r>
              <a:rPr sz="1600" dirty="0">
                <a:solidFill>
                  <a:srgbClr val="002060"/>
                </a:solidFill>
              </a:rPr>
              <a:t>Kepler stared continuously at the same region of the sky in the constellation</a:t>
            </a:r>
            <a:br>
              <a:rPr sz="1600" dirty="0">
                <a:solidFill>
                  <a:srgbClr val="002060"/>
                </a:solidFill>
              </a:rPr>
            </a:br>
            <a:r>
              <a:rPr sz="1600" dirty="0">
                <a:solidFill>
                  <a:srgbClr val="002060"/>
                </a:solidFill>
              </a:rPr>
              <a:t>Cygnus for approximately 4 years</a:t>
            </a:r>
          </a:p>
        </p:txBody>
      </p:sp>
    </p:spTree>
    <p:extLst>
      <p:ext uri="{BB962C8B-B14F-4D97-AF65-F5344CB8AC3E}">
        <p14:creationId xmlns:p14="http://schemas.microsoft.com/office/powerpoint/2010/main" val="17817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pic>
        <p:nvPicPr>
          <p:cNvPr id="5" name="NewKeplerPlanetCandidates-20150723.jpg" descr="NewKeplerPlanetCandidates-2015072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73" y="0"/>
            <a:ext cx="8231830" cy="616634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uper-Earths"/>
          <p:cNvSpPr txBox="1"/>
          <p:nvPr/>
        </p:nvSpPr>
        <p:spPr>
          <a:xfrm>
            <a:off x="9042400" y="3534181"/>
            <a:ext cx="1151668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rPr dirty="0"/>
              <a:t>Super-Earths</a:t>
            </a:r>
          </a:p>
        </p:txBody>
      </p:sp>
      <p:sp>
        <p:nvSpPr>
          <p:cNvPr id="7" name="Line"/>
          <p:cNvSpPr/>
          <p:nvPr/>
        </p:nvSpPr>
        <p:spPr>
          <a:xfrm flipH="1">
            <a:off x="8079660" y="3687852"/>
            <a:ext cx="962740" cy="0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180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244311" y="320788"/>
            <a:ext cx="4608513" cy="877887"/>
          </a:xfrm>
        </p:spPr>
        <p:txBody>
          <a:bodyPr/>
          <a:lstStyle/>
          <a:p>
            <a:r>
              <a:rPr lang="en-GB" dirty="0" smtClean="0"/>
              <a:t>Kepler light curves</a:t>
            </a:r>
            <a:endParaRPr lang="en-GB" dirty="0"/>
          </a:p>
        </p:txBody>
      </p:sp>
      <p:pic>
        <p:nvPicPr>
          <p:cNvPr id="6" name="K00097Lp-jr20091030.png" descr="K00097Lp-jr200910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067" y="1033028"/>
            <a:ext cx="5138738" cy="4713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Detrended  light curve"/>
          <p:cNvSpPr txBox="1"/>
          <p:nvPr/>
        </p:nvSpPr>
        <p:spPr>
          <a:xfrm>
            <a:off x="1719653" y="1620941"/>
            <a:ext cx="115677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 err="1">
                <a:solidFill>
                  <a:srgbClr val="002060"/>
                </a:solidFill>
              </a:rPr>
              <a:t>Detrended</a:t>
            </a:r>
            <a:r>
              <a:rPr dirty="0">
                <a:solidFill>
                  <a:srgbClr val="002060"/>
                </a:solidFill>
              </a:rPr>
              <a:t> </a:t>
            </a:r>
            <a:br>
              <a:rPr dirty="0">
                <a:solidFill>
                  <a:srgbClr val="002060"/>
                </a:solidFill>
              </a:rPr>
            </a:br>
            <a:r>
              <a:rPr sz="1600" dirty="0">
                <a:solidFill>
                  <a:srgbClr val="002060"/>
                </a:solidFill>
              </a:rPr>
              <a:t>light curve</a:t>
            </a:r>
          </a:p>
        </p:txBody>
      </p:sp>
      <p:sp>
        <p:nvSpPr>
          <p:cNvPr id="9" name="Phase-folded  light curve"/>
          <p:cNvSpPr txBox="1"/>
          <p:nvPr/>
        </p:nvSpPr>
        <p:spPr>
          <a:xfrm>
            <a:off x="1719653" y="3605120"/>
            <a:ext cx="132218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rPr sz="1600" dirty="0">
                <a:solidFill>
                  <a:srgbClr val="002060"/>
                </a:solidFill>
              </a:rPr>
              <a:t>Phase-folded</a:t>
            </a:r>
            <a:br>
              <a:rPr sz="1600" dirty="0">
                <a:solidFill>
                  <a:srgbClr val="002060"/>
                </a:solidFill>
              </a:rPr>
            </a:br>
            <a:r>
              <a:rPr sz="1600" dirty="0">
                <a:solidFill>
                  <a:srgbClr val="002060"/>
                </a:solidFill>
              </a:rPr>
              <a:t> light curve</a:t>
            </a:r>
          </a:p>
        </p:txBody>
      </p:sp>
      <p:sp>
        <p:nvSpPr>
          <p:cNvPr id="10" name="Line"/>
          <p:cNvSpPr/>
          <p:nvPr/>
        </p:nvSpPr>
        <p:spPr>
          <a:xfrm flipV="1">
            <a:off x="2777835" y="1514121"/>
            <a:ext cx="1791807" cy="296034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2" name="Line"/>
          <p:cNvSpPr/>
          <p:nvPr/>
        </p:nvSpPr>
        <p:spPr>
          <a:xfrm>
            <a:off x="2904835" y="3902442"/>
            <a:ext cx="2281055" cy="292068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67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pic>
        <p:nvPicPr>
          <p:cNvPr id="6" name="K00097Lp-jr20091030.png" descr="K00097Lp-jr200910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122" y="705802"/>
            <a:ext cx="3030476" cy="277954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Kepler light curves - what can we tell from the light curve?"/>
          <p:cNvSpPr txBox="1"/>
          <p:nvPr/>
        </p:nvSpPr>
        <p:spPr>
          <a:xfrm>
            <a:off x="2616734" y="170718"/>
            <a:ext cx="750705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400" b="1" dirty="0">
                <a:solidFill>
                  <a:srgbClr val="002060"/>
                </a:solidFill>
              </a:rPr>
              <a:t>Kepler light curves - what can we tell from the light curve?</a:t>
            </a:r>
          </a:p>
        </p:txBody>
      </p:sp>
      <p:sp>
        <p:nvSpPr>
          <p:cNvPr id="8" name="Depth of transit               planet radius   Time between successive transits             orbital period…"/>
          <p:cNvSpPr txBox="1"/>
          <p:nvPr/>
        </p:nvSpPr>
        <p:spPr>
          <a:xfrm>
            <a:off x="4980042" y="743400"/>
            <a:ext cx="5827747" cy="4801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endParaRPr dirty="0">
              <a:solidFill>
                <a:srgbClr val="002060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Depth of transit               </a:t>
            </a:r>
            <a:r>
              <a:rPr lang="en-GB" dirty="0" smtClean="0">
                <a:solidFill>
                  <a:srgbClr val="002060"/>
                </a:solidFill>
              </a:rPr>
              <a:t> </a:t>
            </a:r>
            <a:r>
              <a:rPr dirty="0" smtClean="0">
                <a:solidFill>
                  <a:srgbClr val="002060"/>
                </a:solidFill>
              </a:rPr>
              <a:t>planet </a:t>
            </a:r>
            <a:r>
              <a:rPr dirty="0">
                <a:solidFill>
                  <a:srgbClr val="002060"/>
                </a:solidFill>
              </a:rPr>
              <a:t>radius</a:t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>Time between successive transits             </a:t>
            </a:r>
            <a:r>
              <a:rPr lang="en-GB" dirty="0" smtClean="0">
                <a:solidFill>
                  <a:srgbClr val="002060"/>
                </a:solidFill>
              </a:rPr>
              <a:t>    </a:t>
            </a:r>
            <a:r>
              <a:rPr dirty="0" smtClean="0">
                <a:solidFill>
                  <a:srgbClr val="002060"/>
                </a:solidFill>
              </a:rPr>
              <a:t>orbital </a:t>
            </a:r>
            <a:r>
              <a:rPr dirty="0">
                <a:solidFill>
                  <a:srgbClr val="002060"/>
                </a:solidFill>
              </a:rPr>
              <a:t>period</a:t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endParaRPr dirty="0">
              <a:solidFill>
                <a:srgbClr val="002060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Orbital period + stellar mass</a:t>
            </a:r>
            <a:br>
              <a:rPr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>        + Newton’s laws                         </a:t>
            </a:r>
            <a:r>
              <a:rPr lang="en-GB" dirty="0" smtClean="0">
                <a:solidFill>
                  <a:srgbClr val="002060"/>
                </a:solidFill>
              </a:rPr>
              <a:t>     </a:t>
            </a:r>
            <a:r>
              <a:rPr dirty="0" smtClean="0">
                <a:solidFill>
                  <a:srgbClr val="002060"/>
                </a:solidFill>
              </a:rPr>
              <a:t>semi-major </a:t>
            </a:r>
            <a:r>
              <a:rPr dirty="0">
                <a:solidFill>
                  <a:srgbClr val="002060"/>
                </a:solidFill>
              </a:rPr>
              <a:t>axis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endParaRPr dirty="0">
              <a:solidFill>
                <a:srgbClr val="002060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Transit duration            </a:t>
            </a:r>
            <a:r>
              <a:rPr lang="en-GB" dirty="0" smtClean="0">
                <a:solidFill>
                  <a:srgbClr val="002060"/>
                </a:solidFill>
              </a:rPr>
              <a:t>  </a:t>
            </a:r>
            <a:r>
              <a:rPr dirty="0" smtClean="0">
                <a:solidFill>
                  <a:srgbClr val="002060"/>
                </a:solidFill>
              </a:rPr>
              <a:t> </a:t>
            </a:r>
            <a:r>
              <a:rPr dirty="0">
                <a:solidFill>
                  <a:srgbClr val="002060"/>
                </a:solidFill>
              </a:rPr>
              <a:t>impact parameter b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endParaRPr dirty="0">
              <a:solidFill>
                <a:srgbClr val="002060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>
                <a:solidFill>
                  <a:srgbClr val="002060"/>
                </a:solidFill>
              </a:rPr>
              <a:t>Impact parameter               </a:t>
            </a:r>
            <a:r>
              <a:rPr lang="en-GB" dirty="0" smtClean="0">
                <a:solidFill>
                  <a:srgbClr val="002060"/>
                </a:solidFill>
              </a:rPr>
              <a:t> </a:t>
            </a:r>
            <a:r>
              <a:rPr dirty="0" smtClean="0">
                <a:solidFill>
                  <a:srgbClr val="002060"/>
                </a:solidFill>
              </a:rPr>
              <a:t>orbital </a:t>
            </a:r>
            <a:r>
              <a:rPr dirty="0">
                <a:solidFill>
                  <a:srgbClr val="002060"/>
                </a:solidFill>
              </a:rPr>
              <a:t>inclination to line of sight   </a:t>
            </a:r>
            <a:br>
              <a:rPr dirty="0">
                <a:solidFill>
                  <a:srgbClr val="002060"/>
                </a:solidFill>
              </a:rPr>
            </a:br>
            <a:endParaRPr dirty="0">
              <a:solidFill>
                <a:srgbClr val="002060"/>
              </a:solidFill>
            </a:endParaRPr>
          </a:p>
        </p:txBody>
      </p:sp>
      <p:sp>
        <p:nvSpPr>
          <p:cNvPr id="9" name="Line"/>
          <p:cNvSpPr/>
          <p:nvPr/>
        </p:nvSpPr>
        <p:spPr>
          <a:xfrm>
            <a:off x="6614391" y="1449520"/>
            <a:ext cx="664028" cy="0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>
              <a:solidFill>
                <a:srgbClr val="002060"/>
              </a:solidFill>
            </a:endParaRPr>
          </a:p>
        </p:txBody>
      </p:sp>
      <p:pic>
        <p:nvPicPr>
          <p:cNvPr id="10" name="deltaF.png" descr="deltaF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7711" y="1095807"/>
            <a:ext cx="1695730" cy="842663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Line"/>
          <p:cNvSpPr/>
          <p:nvPr/>
        </p:nvSpPr>
        <p:spPr>
          <a:xfrm>
            <a:off x="8267420" y="2271794"/>
            <a:ext cx="664028" cy="0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>
              <a:solidFill>
                <a:srgbClr val="002060"/>
              </a:solidFill>
            </a:endParaRPr>
          </a:p>
        </p:txBody>
      </p:sp>
      <p:pic>
        <p:nvPicPr>
          <p:cNvPr id="13" name="TransitDuration.png" descr="TransitDurati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9482" y="3672221"/>
            <a:ext cx="2985756" cy="227312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Line"/>
          <p:cNvSpPr/>
          <p:nvPr/>
        </p:nvSpPr>
        <p:spPr>
          <a:xfrm>
            <a:off x="7673058" y="3400702"/>
            <a:ext cx="664028" cy="0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6" name="Line"/>
          <p:cNvSpPr/>
          <p:nvPr/>
        </p:nvSpPr>
        <p:spPr>
          <a:xfrm>
            <a:off x="6543469" y="4199088"/>
            <a:ext cx="664028" cy="0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>
              <a:solidFill>
                <a:srgbClr val="002060"/>
              </a:solidFill>
            </a:endParaRPr>
          </a:p>
        </p:txBody>
      </p:sp>
      <p:sp>
        <p:nvSpPr>
          <p:cNvPr id="17" name="Line"/>
          <p:cNvSpPr/>
          <p:nvPr/>
        </p:nvSpPr>
        <p:spPr>
          <a:xfrm>
            <a:off x="6771290" y="5046762"/>
            <a:ext cx="664028" cy="0"/>
          </a:xfrm>
          <a:prstGeom prst="line">
            <a:avLst/>
          </a:prstGeom>
          <a:ln w="25400">
            <a:solidFill>
              <a:schemeClr val="accent1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defRPr sz="1200">
                <a:solidFill>
                  <a:srgbClr val="000000"/>
                </a:solidFill>
              </a:defRPr>
            </a:pPr>
            <a:endParaRPr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26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19" name="Multi-planet systems"/>
          <p:cNvSpPr txBox="1"/>
          <p:nvPr/>
        </p:nvSpPr>
        <p:spPr>
          <a:xfrm>
            <a:off x="4271375" y="151200"/>
            <a:ext cx="3671388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3200" b="1" dirty="0">
                <a:solidFill>
                  <a:srgbClr val="002060"/>
                </a:solidFill>
              </a:rPr>
              <a:t>Multi-planet systems</a:t>
            </a:r>
          </a:p>
        </p:txBody>
      </p:sp>
      <p:pic>
        <p:nvPicPr>
          <p:cNvPr id="20" name="TwoPlanetLightCurve.png" descr="TwoPlanetLightCur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08" y="924879"/>
            <a:ext cx="8175146" cy="3261125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Kepler has found many multiplanet systems - here’s one easy example  How many planets are there?"/>
          <p:cNvSpPr txBox="1"/>
          <p:nvPr/>
        </p:nvSpPr>
        <p:spPr>
          <a:xfrm>
            <a:off x="3040405" y="4589779"/>
            <a:ext cx="664188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002060"/>
                </a:solidFill>
              </a:rPr>
              <a:t>Kepler has found many multiplanet systems - here’s one easy example</a:t>
            </a:r>
            <a:br>
              <a:rPr>
                <a:solidFill>
                  <a:srgbClr val="002060"/>
                </a:solidFill>
              </a:rPr>
            </a:br>
            <a:r>
              <a:rPr>
                <a:solidFill>
                  <a:srgbClr val="002060"/>
                </a:solidFill>
              </a:rPr>
              <a:t/>
            </a:r>
            <a:br>
              <a:rPr>
                <a:solidFill>
                  <a:srgbClr val="002060"/>
                </a:solidFill>
              </a:rPr>
            </a:br>
            <a:r>
              <a:rPr>
                <a:solidFill>
                  <a:srgbClr val="002060"/>
                </a:solidFill>
              </a:rPr>
              <a:t>How many planets are there?</a:t>
            </a:r>
          </a:p>
        </p:txBody>
      </p:sp>
      <p:pic>
        <p:nvPicPr>
          <p:cNvPr id="22" name="Kepler108orbit.php.png" descr="Kepler108orbit.ph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0404" y="-224624"/>
            <a:ext cx="6641881" cy="6350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159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pic>
        <p:nvPicPr>
          <p:cNvPr id="4" name="tessinspacerender1.jpg" descr="tessinspacerende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37" y="0"/>
            <a:ext cx="1028930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he TESS mission"/>
          <p:cNvSpPr txBox="1"/>
          <p:nvPr/>
        </p:nvSpPr>
        <p:spPr>
          <a:xfrm>
            <a:off x="4414576" y="166110"/>
            <a:ext cx="5422151" cy="571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963" tIns="38963" rIns="38963" bIns="38963">
            <a:spAutoFit/>
          </a:bodyPr>
          <a:lstStyle>
            <a:lvl1pPr defTabSz="388937">
              <a:defRPr sz="2000">
                <a:solidFill>
                  <a:srgbClr val="FFFF00"/>
                </a:solidFill>
              </a:defRPr>
            </a:lvl1pPr>
          </a:lstStyle>
          <a:p>
            <a:pPr>
              <a:defRPr sz="1500">
                <a:solidFill>
                  <a:srgbClr val="FFFFFF"/>
                </a:solidFill>
              </a:defRPr>
            </a:pPr>
            <a:r>
              <a:rPr sz="3200" b="1" dirty="0">
                <a:solidFill>
                  <a:schemeClr val="bg1"/>
                </a:solidFill>
              </a:rPr>
              <a:t>The TESS mission</a:t>
            </a:r>
          </a:p>
        </p:txBody>
      </p:sp>
      <p:sp>
        <p:nvSpPr>
          <p:cNvPr id="6" name="Launched 18th April 2018 - onto geocentric orbit in 2:1 resonance with the lunar orbit  Transit monitoring of 200,000 stars over two year - each stare lasts for ~27 days  Now on an extended mission  2394planet candidates including 81 confirmed planets…"/>
          <p:cNvSpPr txBox="1"/>
          <p:nvPr/>
        </p:nvSpPr>
        <p:spPr>
          <a:xfrm>
            <a:off x="1011657" y="3177309"/>
            <a:ext cx="6805838" cy="3356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8963" tIns="38963" rIns="38963" bIns="38963">
            <a:spAutoFit/>
          </a:bodyPr>
          <a:lstStyle/>
          <a:p>
            <a:pPr defTabSz="388937">
              <a:defRPr sz="1500">
                <a:solidFill>
                  <a:srgbClr val="FFFFFF"/>
                </a:solidFill>
              </a:defRPr>
            </a:pPr>
            <a:r>
              <a:rPr dirty="0"/>
              <a:t>Launched 18</a:t>
            </a:r>
            <a:r>
              <a:rPr baseline="30000" dirty="0"/>
              <a:t>th</a:t>
            </a:r>
            <a:r>
              <a:rPr dirty="0"/>
              <a:t> April 2018 - onto geocentric orbit in</a:t>
            </a:r>
            <a:br>
              <a:rPr dirty="0"/>
            </a:br>
            <a:r>
              <a:rPr dirty="0"/>
              <a:t>2:1 resonance with the lunar orbit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Transit monitoring of 200,000 stars over two year</a:t>
            </a:r>
            <a:r>
              <a:rPr lang="en-GB" dirty="0"/>
              <a:t>s</a:t>
            </a:r>
            <a:r>
              <a:rPr dirty="0"/>
              <a:t/>
            </a:r>
            <a:br>
              <a:rPr dirty="0"/>
            </a:br>
            <a:r>
              <a:rPr dirty="0"/>
              <a:t>- each stare lasts for ~27 days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/>
              <a:t>Now on an extended mission</a:t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dirty="0" smtClean="0">
                <a:solidFill>
                  <a:srgbClr val="FFFF00"/>
                </a:solidFill>
              </a:rPr>
              <a:t>2394</a:t>
            </a:r>
            <a:r>
              <a:rPr lang="en-GB" dirty="0" smtClean="0">
                <a:solidFill>
                  <a:srgbClr val="FFFF00"/>
                </a:solidFill>
              </a:rPr>
              <a:t> </a:t>
            </a:r>
            <a:r>
              <a:rPr dirty="0" smtClean="0"/>
              <a:t>planet </a:t>
            </a:r>
            <a:r>
              <a:rPr dirty="0"/>
              <a:t>candidates including</a:t>
            </a:r>
            <a:r>
              <a:rPr lang="en-GB" dirty="0"/>
              <a:t> </a:t>
            </a:r>
            <a:r>
              <a:rPr dirty="0">
                <a:solidFill>
                  <a:srgbClr val="FFFF00"/>
                </a:solidFill>
              </a:rPr>
              <a:t>81 </a:t>
            </a:r>
            <a:r>
              <a:rPr dirty="0"/>
              <a:t>confirmed planets</a:t>
            </a:r>
            <a:br>
              <a:rPr dirty="0"/>
            </a:br>
            <a:endParaRPr dirty="0"/>
          </a:p>
          <a:p>
            <a:pPr defTabSz="388937">
              <a:defRPr sz="1500">
                <a:solidFill>
                  <a:srgbClr val="FFFFFF"/>
                </a:solidFill>
              </a:defRPr>
            </a:pPr>
            <a:r>
              <a:rPr dirty="0"/>
              <a:t>Aims to provide accurate radii and masses for</a:t>
            </a:r>
            <a:r>
              <a:rPr lang="en-GB" dirty="0"/>
              <a:t> </a:t>
            </a:r>
            <a:r>
              <a:rPr dirty="0"/>
              <a:t>50 </a:t>
            </a:r>
            <a:r>
              <a:rPr dirty="0" smtClean="0"/>
              <a:t>planets</a:t>
            </a:r>
            <a:endParaRPr lang="en-GB" dirty="0" smtClean="0"/>
          </a:p>
          <a:p>
            <a:pPr defTabSz="388937">
              <a:defRPr sz="1500">
                <a:solidFill>
                  <a:srgbClr val="FFFFFF"/>
                </a:solidFill>
              </a:defRPr>
            </a:pPr>
            <a:endParaRPr lang="en-GB" sz="1600" dirty="0"/>
          </a:p>
          <a:p>
            <a:pPr defTabSz="388937">
              <a:defRPr sz="1500">
                <a:solidFill>
                  <a:srgbClr val="FFFFFF"/>
                </a:solidFill>
              </a:defRPr>
            </a:pPr>
            <a:endParaRPr lang="en-GB" sz="1600" dirty="0" smtClean="0"/>
          </a:p>
          <a:p>
            <a:pPr defTabSz="388937">
              <a:defRPr sz="1500">
                <a:solidFill>
                  <a:srgbClr val="FFFFFF"/>
                </a:solidFill>
              </a:defRPr>
            </a:pP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1248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4" name="Slide Number"/>
          <p:cNvSpPr txBox="1">
            <a:spLocks/>
          </p:cNvSpPr>
          <p:nvPr/>
        </p:nvSpPr>
        <p:spPr>
          <a:xfrm>
            <a:off x="6553200" y="6248400"/>
            <a:ext cx="1905000" cy="2619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GB" smtClean="0">
                <a:solidFill>
                  <a:srgbClr val="002060"/>
                </a:solidFill>
              </a:rPr>
              <a:pPr/>
              <a:t>28</a:t>
            </a:fld>
            <a:endParaRPr lang="en-GB">
              <a:solidFill>
                <a:srgbClr val="002060"/>
              </a:solidFill>
            </a:endParaRPr>
          </a:p>
        </p:txBody>
      </p:sp>
      <p:sp>
        <p:nvSpPr>
          <p:cNvPr id="5" name="Programming with Python"/>
          <p:cNvSpPr txBox="1"/>
          <p:nvPr/>
        </p:nvSpPr>
        <p:spPr>
          <a:xfrm>
            <a:off x="1273557" y="180860"/>
            <a:ext cx="512685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B00"/>
                </a:solidFill>
              </a:defRPr>
            </a:lvl1pPr>
          </a:lstStyle>
          <a:p>
            <a:r>
              <a:rPr sz="3600" b="1" dirty="0">
                <a:solidFill>
                  <a:srgbClr val="002060"/>
                </a:solidFill>
              </a:rPr>
              <a:t>Programming with Python</a:t>
            </a:r>
          </a:p>
        </p:txBody>
      </p:sp>
      <p:sp>
        <p:nvSpPr>
          <p:cNvPr id="6" name="How many of you have written programmes in Python?…"/>
          <p:cNvSpPr txBox="1"/>
          <p:nvPr/>
        </p:nvSpPr>
        <p:spPr>
          <a:xfrm>
            <a:off x="1273557" y="1027202"/>
            <a:ext cx="10548223" cy="526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sz="2000" dirty="0">
                <a:solidFill>
                  <a:srgbClr val="002060"/>
                </a:solidFill>
              </a:rPr>
              <a:t>How many of you have written </a:t>
            </a:r>
            <a:r>
              <a:rPr sz="2000" dirty="0" err="1">
                <a:solidFill>
                  <a:srgbClr val="002060"/>
                </a:solidFill>
              </a:rPr>
              <a:t>programmes</a:t>
            </a:r>
            <a:r>
              <a:rPr sz="2000" dirty="0">
                <a:solidFill>
                  <a:srgbClr val="002060"/>
                </a:solidFill>
              </a:rPr>
              <a:t> in Python?</a:t>
            </a:r>
            <a:br>
              <a:rPr sz="2000" dirty="0">
                <a:solidFill>
                  <a:srgbClr val="002060"/>
                </a:solidFill>
              </a:rPr>
            </a:br>
            <a:endParaRPr sz="2000" dirty="0">
              <a:solidFill>
                <a:srgbClr val="002060"/>
              </a:solidFill>
            </a:endParaRPr>
          </a:p>
          <a:p>
            <a:pPr>
              <a:defRPr>
                <a:solidFill>
                  <a:srgbClr val="FFFFFF"/>
                </a:solidFill>
              </a:defRPr>
            </a:pPr>
            <a:r>
              <a:rPr sz="2000" b="1" dirty="0">
                <a:solidFill>
                  <a:srgbClr val="002060"/>
                </a:solidFill>
              </a:rPr>
              <a:t>What are we providing?</a:t>
            </a:r>
            <a:r>
              <a:rPr sz="2000" dirty="0">
                <a:solidFill>
                  <a:srgbClr val="002060"/>
                </a:solidFill>
              </a:rPr>
              <a:t/>
            </a:r>
            <a:br>
              <a:rPr sz="2000" dirty="0">
                <a:solidFill>
                  <a:srgbClr val="002060"/>
                </a:solidFill>
              </a:rPr>
            </a:br>
            <a:r>
              <a:rPr sz="2000" dirty="0" smtClean="0">
                <a:solidFill>
                  <a:srgbClr val="002060"/>
                </a:solidFill>
              </a:rPr>
              <a:t>A </a:t>
            </a:r>
            <a:r>
              <a:rPr sz="2000" dirty="0">
                <a:solidFill>
                  <a:srgbClr val="002060"/>
                </a:solidFill>
              </a:rPr>
              <a:t>GitHub repository that </a:t>
            </a:r>
            <a:r>
              <a:rPr sz="2000" dirty="0" smtClean="0">
                <a:solidFill>
                  <a:srgbClr val="002060"/>
                </a:solidFill>
              </a:rPr>
              <a:t>contains:</a:t>
            </a:r>
            <a:endParaRPr lang="en-GB" sz="2000" dirty="0" smtClean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sz="2000" dirty="0" smtClean="0">
                <a:solidFill>
                  <a:srgbClr val="002060"/>
                </a:solidFill>
              </a:rPr>
              <a:t>An </a:t>
            </a:r>
            <a:r>
              <a:rPr sz="2000" dirty="0">
                <a:solidFill>
                  <a:srgbClr val="002060"/>
                </a:solidFill>
              </a:rPr>
              <a:t>introduction to the study of planetary transits </a:t>
            </a:r>
            <a:br>
              <a:rPr sz="2000" dirty="0">
                <a:solidFill>
                  <a:srgbClr val="002060"/>
                </a:solidFill>
              </a:rPr>
            </a:br>
            <a:r>
              <a:rPr sz="2000" dirty="0">
                <a:solidFill>
                  <a:srgbClr val="002060"/>
                </a:solidFill>
              </a:rPr>
              <a:t>+ some simple non-programming </a:t>
            </a:r>
            <a:r>
              <a:rPr sz="2000" dirty="0" smtClean="0">
                <a:solidFill>
                  <a:srgbClr val="002060"/>
                </a:solidFill>
              </a:rPr>
              <a:t>exercises</a:t>
            </a:r>
            <a:endParaRPr lang="en-GB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sz="2000" dirty="0" smtClean="0">
                <a:solidFill>
                  <a:srgbClr val="002060"/>
                </a:solidFill>
              </a:rPr>
              <a:t>An </a:t>
            </a:r>
            <a:r>
              <a:rPr sz="2000" dirty="0">
                <a:solidFill>
                  <a:srgbClr val="002060"/>
                </a:solidFill>
              </a:rPr>
              <a:t>introduction to Python3 programming using </a:t>
            </a:r>
            <a:r>
              <a:rPr sz="2000" dirty="0" err="1">
                <a:solidFill>
                  <a:srgbClr val="002060"/>
                </a:solidFill>
              </a:rPr>
              <a:t>Jupyter</a:t>
            </a:r>
            <a:r>
              <a:rPr sz="2000" dirty="0">
                <a:solidFill>
                  <a:srgbClr val="002060"/>
                </a:solidFill>
              </a:rPr>
              <a:t> </a:t>
            </a:r>
            <a:r>
              <a:rPr sz="2000" dirty="0" smtClean="0">
                <a:solidFill>
                  <a:srgbClr val="002060"/>
                </a:solidFill>
              </a:rPr>
              <a:t>notebooks</a:t>
            </a:r>
            <a:endParaRPr lang="en-GB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sz="2000" dirty="0" smtClean="0">
                <a:solidFill>
                  <a:srgbClr val="002060"/>
                </a:solidFill>
              </a:rPr>
              <a:t>Python </a:t>
            </a:r>
            <a:r>
              <a:rPr sz="2000" dirty="0">
                <a:solidFill>
                  <a:srgbClr val="002060"/>
                </a:solidFill>
              </a:rPr>
              <a:t>programming </a:t>
            </a:r>
            <a:r>
              <a:rPr sz="2000" dirty="0" smtClean="0">
                <a:solidFill>
                  <a:srgbClr val="002060"/>
                </a:solidFill>
              </a:rPr>
              <a:t>exercises</a:t>
            </a:r>
            <a:endParaRPr lang="en-GB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sz="2000" dirty="0" smtClean="0">
                <a:solidFill>
                  <a:srgbClr val="002060"/>
                </a:solidFill>
              </a:rPr>
              <a:t>An </a:t>
            </a:r>
            <a:r>
              <a:rPr sz="2000" dirty="0">
                <a:solidFill>
                  <a:srgbClr val="002060"/>
                </a:solidFill>
              </a:rPr>
              <a:t>introduction to </a:t>
            </a:r>
            <a:r>
              <a:rPr sz="2000" dirty="0" err="1">
                <a:solidFill>
                  <a:srgbClr val="002060"/>
                </a:solidFill>
              </a:rPr>
              <a:t>analysing</a:t>
            </a:r>
            <a:r>
              <a:rPr sz="2000" dirty="0">
                <a:solidFill>
                  <a:srgbClr val="002060"/>
                </a:solidFill>
              </a:rPr>
              <a:t> Kepler data using </a:t>
            </a:r>
            <a:r>
              <a:rPr sz="2000" dirty="0" smtClean="0">
                <a:solidFill>
                  <a:srgbClr val="002060"/>
                </a:solidFill>
              </a:rPr>
              <a:t>Python</a:t>
            </a:r>
            <a:endParaRPr lang="en-GB" sz="2000" dirty="0" smtClean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sz="2000" dirty="0" smtClean="0">
                <a:solidFill>
                  <a:srgbClr val="002060"/>
                </a:solidFill>
              </a:rPr>
              <a:t>Transit </a:t>
            </a:r>
            <a:r>
              <a:rPr sz="2000" dirty="0">
                <a:solidFill>
                  <a:srgbClr val="002060"/>
                </a:solidFill>
              </a:rPr>
              <a:t>data from the Kepler and TESS missions for you to </a:t>
            </a:r>
            <a:r>
              <a:rPr sz="2000" dirty="0" err="1" smtClean="0">
                <a:solidFill>
                  <a:srgbClr val="002060"/>
                </a:solidFill>
              </a:rPr>
              <a:t>analyse</a:t>
            </a:r>
            <a:endParaRPr lang="en-GB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sz="2000" dirty="0" smtClean="0">
                <a:solidFill>
                  <a:srgbClr val="002060"/>
                </a:solidFill>
              </a:rPr>
              <a:t>Instructions </a:t>
            </a:r>
            <a:r>
              <a:rPr sz="2000" dirty="0">
                <a:solidFill>
                  <a:srgbClr val="002060"/>
                </a:solidFill>
              </a:rPr>
              <a:t>on how to download more Kepler </a:t>
            </a:r>
            <a:r>
              <a:rPr sz="2000" dirty="0" smtClean="0">
                <a:solidFill>
                  <a:srgbClr val="002060"/>
                </a:solidFill>
              </a:rPr>
              <a:t>data</a:t>
            </a:r>
            <a:endParaRPr lang="en-GB" sz="2000" dirty="0">
              <a:solidFill>
                <a:srgbClr val="00206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>
                <a:solidFill>
                  <a:srgbClr val="FFFFFF"/>
                </a:solidFill>
              </a:defRPr>
            </a:pPr>
            <a:r>
              <a:rPr sz="2000" dirty="0" smtClean="0">
                <a:solidFill>
                  <a:srgbClr val="002060"/>
                </a:solidFill>
              </a:rPr>
              <a:t>Suggestions </a:t>
            </a:r>
            <a:r>
              <a:rPr sz="2000" dirty="0">
                <a:solidFill>
                  <a:srgbClr val="002060"/>
                </a:solidFill>
              </a:rPr>
              <a:t>for your own research</a:t>
            </a:r>
          </a:p>
          <a:p>
            <a:pPr lvl="1">
              <a:defRPr>
                <a:solidFill>
                  <a:srgbClr val="FFFFFF"/>
                </a:solidFill>
              </a:defRPr>
            </a:pPr>
            <a:endParaRPr sz="2000" dirty="0">
              <a:solidFill>
                <a:srgbClr val="002060"/>
              </a:solidFill>
            </a:endParaRPr>
          </a:p>
          <a:p>
            <a:pPr>
              <a:buSzPct val="100000"/>
              <a:defRPr>
                <a:solidFill>
                  <a:srgbClr val="FFFFFF"/>
                </a:solidFill>
              </a:defRPr>
            </a:pPr>
            <a:r>
              <a:rPr sz="2000" dirty="0">
                <a:solidFill>
                  <a:srgbClr val="002060"/>
                </a:solidFill>
              </a:rPr>
              <a:t>Assistance when you need it</a:t>
            </a:r>
            <a:r>
              <a:rPr sz="2000" dirty="0" smtClean="0">
                <a:solidFill>
                  <a:srgbClr val="002060"/>
                </a:solidFill>
              </a:rPr>
              <a:t>: two </a:t>
            </a:r>
            <a:r>
              <a:rPr sz="2000" dirty="0">
                <a:solidFill>
                  <a:srgbClr val="002060"/>
                </a:solidFill>
              </a:rPr>
              <a:t>pre-arranged </a:t>
            </a:r>
            <a:r>
              <a:rPr sz="2000" dirty="0" smtClean="0">
                <a:solidFill>
                  <a:srgbClr val="002060"/>
                </a:solidFill>
              </a:rPr>
              <a:t>sessions </a:t>
            </a:r>
            <a:r>
              <a:rPr sz="2000" dirty="0">
                <a:solidFill>
                  <a:srgbClr val="002060"/>
                </a:solidFill>
              </a:rPr>
              <a:t>per school and ad hoc sessions when required</a:t>
            </a:r>
            <a:br>
              <a:rPr sz="2000" dirty="0">
                <a:solidFill>
                  <a:srgbClr val="002060"/>
                </a:solidFill>
              </a:rPr>
            </a:br>
            <a:r>
              <a:rPr dirty="0">
                <a:solidFill>
                  <a:srgbClr val="002060"/>
                </a:solidFill>
              </a:rPr>
              <a:t/>
            </a:r>
            <a:br>
              <a:rPr dirty="0">
                <a:solidFill>
                  <a:srgbClr val="002060"/>
                </a:solidFill>
              </a:rPr>
            </a:br>
            <a:endParaRPr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63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http://a.abcnews.com/images/US/HT_keplerbeautyshot_mm_160411_12x5_16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16183"/>
          <a:stretch/>
        </p:blipFill>
        <p:spPr bwMode="auto">
          <a:xfrm>
            <a:off x="-25400" y="0"/>
            <a:ext cx="1225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GB" altLang="en-US" dirty="0" smtClean="0">
                <a:solidFill>
                  <a:schemeClr val="bg1"/>
                </a:solidFill>
                <a:ea typeface="ＭＳ Ｐゴシック" panose="020B0600070205080204" pitchFamily="34" charset="-128"/>
              </a:rPr>
              <a:t>Why should I get involved?</a:t>
            </a:r>
            <a:endParaRPr lang="en-GB" altLang="en-US" dirty="0">
              <a:solidFill>
                <a:schemeClr val="bg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Picture 2" descr="Image result for ucas personal statemen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6628" r="4044" b="3055"/>
          <a:stretch/>
        </p:blipFill>
        <p:spPr bwMode="auto">
          <a:xfrm rot="1220182">
            <a:off x="8722338" y="186985"/>
            <a:ext cx="3189737" cy="380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qmul.ac.uk/spa/media/school-of-physics/outreach/research-in-schools/happy-column-squar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2198">
            <a:off x="3396170" y="3956767"/>
            <a:ext cx="3014731" cy="256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6972302" y="3560885"/>
            <a:ext cx="3380075" cy="3288237"/>
            <a:chOff x="3990411" y="1505608"/>
            <a:chExt cx="4211180" cy="4202383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3990411" y="1505608"/>
            <a:ext cx="4211180" cy="42023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6" r:id="rId7" imgW="5320440" imgH="5307840" progId="">
                    <p:embed/>
                  </p:oleObj>
                </mc:Choice>
                <mc:Fallback>
                  <p:oleObj r:id="rId7" imgW="5320440" imgH="5307840" progId="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990411" y="1505608"/>
                          <a:ext cx="4211180" cy="420238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 rot="18838751">
              <a:off x="4642461" y="2164671"/>
              <a:ext cx="2937257" cy="293112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4108272"/>
                </a:avLst>
              </a:prstTxWarp>
              <a:spAutoFit/>
            </a:bodyPr>
            <a:lstStyle/>
            <a:p>
              <a:pPr algn="ctr"/>
              <a:r>
                <a:rPr lang="en-GB" sz="4000" dirty="0" smtClean="0">
                  <a:solidFill>
                    <a:schemeClr val="bg1"/>
                  </a:solidFill>
                </a:rPr>
                <a:t>Maths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3061454">
              <a:off x="4642460" y="2164671"/>
              <a:ext cx="2937257" cy="293112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3740660"/>
                </a:avLst>
              </a:prstTxWarp>
              <a:spAutoFit/>
            </a:bodyPr>
            <a:lstStyle/>
            <a:p>
              <a:pPr algn="ctr"/>
              <a:r>
                <a:rPr lang="en-GB" sz="4000" dirty="0" smtClean="0">
                  <a:solidFill>
                    <a:schemeClr val="bg1"/>
                  </a:solidFill>
                </a:rPr>
                <a:t>Computing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13797655">
              <a:off x="4631143" y="2164670"/>
              <a:ext cx="2937257" cy="293112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4108272"/>
                </a:avLst>
              </a:prstTxWarp>
              <a:spAutoFit/>
            </a:bodyPr>
            <a:lstStyle/>
            <a:p>
              <a:pPr algn="ctr"/>
              <a:r>
                <a:rPr lang="en-GB" sz="4000" dirty="0" smtClean="0">
                  <a:solidFill>
                    <a:schemeClr val="bg1"/>
                  </a:solidFill>
                </a:rPr>
                <a:t>Physics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8127846">
              <a:off x="4642462" y="2162655"/>
              <a:ext cx="2937257" cy="2931122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4108272"/>
                </a:avLst>
              </a:prstTxWarp>
              <a:spAutoFit/>
            </a:bodyPr>
            <a:lstStyle/>
            <a:p>
              <a:pPr algn="ctr"/>
              <a:r>
                <a:rPr lang="en-GB" sz="4000" dirty="0" smtClean="0">
                  <a:solidFill>
                    <a:schemeClr val="bg1"/>
                  </a:solidFill>
                </a:rPr>
                <a:t>Design</a:t>
              </a:r>
              <a:endParaRPr lang="en-GB" sz="4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4" name="Picture 10" descr="https://www.qmul.ac.uk/spa/media/ph/undergraduate-programmes/IMG_5520-copy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1762">
            <a:off x="389497" y="1562957"/>
            <a:ext cx="4577787" cy="201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94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a.abcnews.com/images/US/HT_keplerbeautyshot_mm_160411_12x5_1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16183"/>
          <a:stretch/>
        </p:blipFill>
        <p:spPr bwMode="auto">
          <a:xfrm>
            <a:off x="-25400" y="0"/>
            <a:ext cx="1225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GB" altLang="en-US" dirty="0" smtClean="0">
                <a:solidFill>
                  <a:schemeClr val="bg1"/>
                </a:solidFill>
                <a:ea typeface="ＭＳ Ｐゴシック" panose="020B0600070205080204" pitchFamily="34" charset="-128"/>
              </a:rPr>
              <a:t>Who can help me?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6118" y="2654972"/>
            <a:ext cx="10466908" cy="4525962"/>
          </a:xfrm>
        </p:spPr>
        <p:txBody>
          <a:bodyPr/>
          <a:lstStyle/>
          <a:p>
            <a:pPr marL="0" indent="0" algn="r">
              <a:buNone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Yourself</a:t>
            </a:r>
          </a:p>
          <a:p>
            <a:pPr marL="457200" lvl="1" indent="0" algn="r">
              <a:buNone/>
            </a:pPr>
            <a:r>
              <a:rPr lang="en-GB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Independent reading (handout &amp; more) and thinking!</a:t>
            </a:r>
          </a:p>
          <a:p>
            <a:pPr marL="0" indent="0" algn="r">
              <a:buNone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Your colleagues</a:t>
            </a:r>
          </a:p>
          <a:p>
            <a:pPr marL="457200" lvl="1" indent="0" algn="r">
              <a:buNone/>
            </a:pPr>
            <a:r>
              <a:rPr lang="en-GB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Work in small groups, discuss </a:t>
            </a:r>
            <a:r>
              <a:rPr lang="en-GB" altLang="en-US" sz="20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literature/method/analysis </a:t>
            </a:r>
            <a:r>
              <a:rPr lang="en-GB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etc.</a:t>
            </a:r>
          </a:p>
          <a:p>
            <a:pPr marL="0" indent="0" algn="r">
              <a:buNone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Your teacher</a:t>
            </a:r>
          </a:p>
          <a:p>
            <a:pPr marL="457200" lvl="1" indent="0" algn="r">
              <a:buNone/>
            </a:pPr>
            <a:r>
              <a:rPr lang="en-GB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Primary day-to-day </a:t>
            </a:r>
            <a:r>
              <a:rPr lang="en-GB" altLang="en-US" sz="20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supervisor</a:t>
            </a:r>
            <a:endParaRPr lang="en-GB" altLang="en-US" sz="20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  <a:p>
            <a:pPr marL="0" indent="0" algn="r">
              <a:buNone/>
            </a:pPr>
            <a:r>
              <a:rPr lang="en-GB" alt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Queen Mary</a:t>
            </a:r>
          </a:p>
          <a:p>
            <a:pPr marL="457200" lvl="1" indent="0" algn="r">
              <a:buNone/>
            </a:pPr>
            <a:r>
              <a:rPr lang="en-GB" altLang="en-US" sz="20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Your university lead will </a:t>
            </a:r>
            <a:r>
              <a:rPr lang="en-GB" altLang="en-US" sz="20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provide assistance/expertise as </a:t>
            </a:r>
            <a:r>
              <a:rPr lang="en-GB" altLang="en-US" sz="20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required</a:t>
            </a:r>
          </a:p>
          <a:p>
            <a:pPr marL="457200" lvl="1" indent="0" algn="r">
              <a:buNone/>
            </a:pPr>
            <a:r>
              <a:rPr lang="en-GB" altLang="en-US" sz="20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They will visit you (in school or virtually in December and February but you can ask your teacher to get in touch at other times)</a:t>
            </a:r>
            <a:endParaRPr lang="en-GB" altLang="en-US" sz="2000" dirty="0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65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2663"/>
            <a:ext cx="6447454" cy="38953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2969719"/>
            <a:ext cx="5744547" cy="3888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065" y="3369"/>
            <a:ext cx="4450232" cy="29671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831" y="0"/>
            <a:ext cx="4460810" cy="29738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5742" y="0"/>
            <a:ext cx="5356514" cy="37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0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a.abcnews.com/images/US/HT_keplerbeautyshot_mm_160411_12x5_16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r="16183"/>
          <a:stretch/>
        </p:blipFill>
        <p:spPr bwMode="auto">
          <a:xfrm>
            <a:off x="-25400" y="0"/>
            <a:ext cx="1225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What do I do first?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2294472"/>
            <a:ext cx="10515600" cy="4351338"/>
          </a:xfrm>
        </p:spPr>
        <p:txBody>
          <a:bodyPr anchor="b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Form small research groups</a:t>
            </a:r>
            <a:br>
              <a:rPr lang="en-GB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</a:br>
            <a:r>
              <a:rPr lang="en-GB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(4-5 people)</a:t>
            </a:r>
          </a:p>
          <a:p>
            <a:r>
              <a:rPr lang="en-GB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Read the student guide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Try the exercises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Try Python introductory tasks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Do extra reading where necessary</a:t>
            </a:r>
          </a:p>
          <a:p>
            <a:r>
              <a:rPr lang="en-GB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rPr>
              <a:t>Initial Project: Kepler Data Analysis Exercises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22696">
            <a:off x="8850983" y="1600308"/>
            <a:ext cx="3786432" cy="53527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17520">
            <a:off x="6817815" y="570560"/>
            <a:ext cx="3820014" cy="53527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641" y="161577"/>
            <a:ext cx="3767051" cy="53527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57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liese518" descr="Gliese5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/>
          <p:cNvSpPr/>
          <p:nvPr/>
        </p:nvSpPr>
        <p:spPr>
          <a:xfrm>
            <a:off x="7003451" y="553848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1313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Introduction to Exoplanets &amp; </a:t>
            </a:r>
            <a:r>
              <a:rPr lang="en-GB" altLang="en-US" sz="24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Kepler</a:t>
            </a:r>
          </a:p>
          <a:p>
            <a:pPr marL="341313" indent="-341313"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400" dirty="0" smtClean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Professor </a:t>
            </a:r>
            <a:r>
              <a:rPr lang="en-GB" altLang="en-US" sz="2400" dirty="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ea typeface="ＭＳ Ｐゴシック" panose="020B0600070205080204" pitchFamily="34" charset="-128"/>
              </a:rPr>
              <a:t>Richard Nelson</a:t>
            </a:r>
          </a:p>
        </p:txBody>
      </p:sp>
    </p:spTree>
    <p:extLst>
      <p:ext uri="{BB962C8B-B14F-4D97-AF65-F5344CB8AC3E}">
        <p14:creationId xmlns:p14="http://schemas.microsoft.com/office/powerpoint/2010/main" val="15020898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 smtClean="0"/>
              <a:t>Who are we?</a:t>
            </a:r>
            <a:endParaRPr lang="en-GB" dirty="0"/>
          </a:p>
        </p:txBody>
      </p:sp>
      <p:pic>
        <p:nvPicPr>
          <p:cNvPr id="13" name="IMG_5745.jpeg" descr="IMG_5745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66" y="1429177"/>
            <a:ext cx="1636081" cy="2181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Francesco-Lovascio.jpg" descr="Francesco-Lovasci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66" y="3708160"/>
            <a:ext cx="1651001" cy="234950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ichard Nelson - Professor of Astronomy &amp; Mathematics at QMUL"/>
          <p:cNvSpPr txBox="1"/>
          <p:nvPr/>
        </p:nvSpPr>
        <p:spPr>
          <a:xfrm>
            <a:off x="3418736" y="2335231"/>
            <a:ext cx="759323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sz="2000" dirty="0">
                <a:solidFill>
                  <a:srgbClr val="002060"/>
                </a:solidFill>
              </a:rPr>
              <a:t>Richard Nelson - Professor of Astronomy &amp; Mathematics at </a:t>
            </a:r>
            <a:r>
              <a:rPr sz="2000" dirty="0" smtClean="0">
                <a:solidFill>
                  <a:srgbClr val="002060"/>
                </a:solidFill>
              </a:rPr>
              <a:t>Q</a:t>
            </a:r>
            <a:r>
              <a:rPr lang="en-GB" sz="2000" dirty="0" err="1" smtClean="0">
                <a:solidFill>
                  <a:srgbClr val="002060"/>
                </a:solidFill>
              </a:rPr>
              <a:t>ueen</a:t>
            </a:r>
            <a:r>
              <a:rPr lang="en-GB" sz="2000" dirty="0" smtClean="0">
                <a:solidFill>
                  <a:srgbClr val="002060"/>
                </a:solidFill>
              </a:rPr>
              <a:t> Mary</a:t>
            </a:r>
            <a:endParaRPr sz="2000" dirty="0">
              <a:solidFill>
                <a:srgbClr val="002060"/>
              </a:solidFill>
            </a:endParaRPr>
          </a:p>
        </p:txBody>
      </p:sp>
      <p:sp>
        <p:nvSpPr>
          <p:cNvPr id="18" name="Francesco Lovascio- PhD student in Astronomy at QMUL"/>
          <p:cNvSpPr txBox="1"/>
          <p:nvPr/>
        </p:nvSpPr>
        <p:spPr>
          <a:xfrm>
            <a:off x="3418736" y="4698244"/>
            <a:ext cx="606294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rgbClr val="002060"/>
                </a:solidFill>
              </a:rPr>
              <a:t>Francesco </a:t>
            </a:r>
            <a:r>
              <a:rPr sz="2000" dirty="0" err="1" smtClean="0">
                <a:solidFill>
                  <a:srgbClr val="002060"/>
                </a:solidFill>
              </a:rPr>
              <a:t>Lovascio</a:t>
            </a:r>
            <a:r>
              <a:rPr lang="en-GB" dirty="0" smtClean="0">
                <a:solidFill>
                  <a:srgbClr val="002060"/>
                </a:solidFill>
              </a:rPr>
              <a:t> </a:t>
            </a:r>
            <a:r>
              <a:rPr dirty="0" smtClean="0">
                <a:solidFill>
                  <a:srgbClr val="002060"/>
                </a:solidFill>
              </a:rPr>
              <a:t>- </a:t>
            </a:r>
            <a:r>
              <a:rPr dirty="0">
                <a:solidFill>
                  <a:srgbClr val="002060"/>
                </a:solidFill>
              </a:rPr>
              <a:t>PhD student in Astronomy at </a:t>
            </a:r>
            <a:r>
              <a:rPr dirty="0" smtClean="0">
                <a:solidFill>
                  <a:srgbClr val="002060"/>
                </a:solidFill>
              </a:rPr>
              <a:t>Q</a:t>
            </a:r>
            <a:r>
              <a:rPr lang="en-GB" dirty="0" err="1" smtClean="0">
                <a:solidFill>
                  <a:srgbClr val="002060"/>
                </a:solidFill>
              </a:rPr>
              <a:t>ueen</a:t>
            </a:r>
            <a:r>
              <a:rPr lang="en-GB" dirty="0" smtClean="0">
                <a:solidFill>
                  <a:srgbClr val="002060"/>
                </a:solidFill>
              </a:rPr>
              <a:t> Mary</a:t>
            </a:r>
            <a:endParaRPr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537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37266" y="8445098"/>
            <a:ext cx="2834109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Our famous Octagon room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31327" y="8430120"/>
            <a:ext cx="2590453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Student accommodation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54320" y="2589453"/>
            <a:ext cx="7479521" cy="1378698"/>
          </a:xfrm>
        </p:spPr>
        <p:txBody>
          <a:bodyPr>
            <a:normAutofit/>
          </a:bodyPr>
          <a:lstStyle/>
          <a:p>
            <a:r>
              <a:rPr lang="en-GB" sz="4800" dirty="0" smtClean="0"/>
              <a:t>Solar System Planets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65308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945</Words>
  <Application>Microsoft Office PowerPoint</Application>
  <PresentationFormat>Widescreen</PresentationFormat>
  <Paragraphs>160</Paragraphs>
  <Slides>28</Slides>
  <Notes>26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ＭＳ Ｐゴシック</vt:lpstr>
      <vt:lpstr>Arial</vt:lpstr>
      <vt:lpstr>Calibri</vt:lpstr>
      <vt:lpstr>Calibri Light</vt:lpstr>
      <vt:lpstr>Century Gothic</vt:lpstr>
      <vt:lpstr>Gill Sans</vt:lpstr>
      <vt:lpstr>Symbol</vt:lpstr>
      <vt:lpstr>Office Theme</vt:lpstr>
      <vt:lpstr>Planet Hunting with Python Project Kick-Off 2020 </vt:lpstr>
      <vt:lpstr>What is PRiSE?</vt:lpstr>
      <vt:lpstr>Why should I get involved?</vt:lpstr>
      <vt:lpstr>Who can help me?</vt:lpstr>
      <vt:lpstr>PowerPoint Presentation</vt:lpstr>
      <vt:lpstr>What do I do first?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Seeing &amp; Hearing Magnetic Fields in Space Dr Martin Archer</dc:title>
  <dc:creator>Martin Archer</dc:creator>
  <cp:lastModifiedBy>Stefanie Hurrell</cp:lastModifiedBy>
  <cp:revision>64</cp:revision>
  <dcterms:created xsi:type="dcterms:W3CDTF">2015-06-11T13:21:56Z</dcterms:created>
  <dcterms:modified xsi:type="dcterms:W3CDTF">2020-11-20T15:43:52Z</dcterms:modified>
</cp:coreProperties>
</file>